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64" r:id="rId4"/>
    <p:sldId id="259" r:id="rId5"/>
    <p:sldId id="265" r:id="rId6"/>
    <p:sldId id="266" r:id="rId7"/>
    <p:sldId id="269" r:id="rId8"/>
    <p:sldId id="271" r:id="rId9"/>
    <p:sldId id="273" r:id="rId10"/>
    <p:sldId id="276" r:id="rId11"/>
    <p:sldId id="277" r:id="rId12"/>
    <p:sldId id="278" r:id="rId13"/>
    <p:sldId id="279" r:id="rId14"/>
    <p:sldId id="268" r:id="rId15"/>
    <p:sldId id="267" r:id="rId16"/>
  </p:sldIdLst>
  <p:sldSz cx="12192000" cy="6858000"/>
  <p:notesSz cx="12192000" cy="6858000"/>
  <p:defaultTextStyle>
    <a:defPPr>
      <a:defRPr kern="0"/>
    </a:def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330" y="-45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44779" y="5954738"/>
            <a:ext cx="11830812" cy="823681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0198608" y="4248910"/>
            <a:ext cx="1993392" cy="253898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6115" y="67056"/>
            <a:ext cx="11859768" cy="10883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bg1"/>
                </a:solidFill>
                <a:latin typeface="Lucida Sans Unicode"/>
                <a:cs typeface="Lucida Sans Unicode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02665" y="1651507"/>
            <a:ext cx="10940415" cy="1971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0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8/27/2025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690350" y="6440830"/>
            <a:ext cx="219075" cy="177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878787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240"/>
              </a:lnSpc>
            </a:pPr>
            <a:fld id="{81D60167-4931-47E6-BA6A-407CBD079E47}" type="slidenum">
              <a:rPr spc="-25" dirty="0"/>
              <a:t>‹#›</a:t>
            </a:fld>
            <a:endParaRPr spc="-2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3509771"/>
              <a:ext cx="3147059" cy="3348226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11296" y="6457186"/>
              <a:ext cx="5169408" cy="321562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7526528" y="480822"/>
            <a:ext cx="1667510" cy="7594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715" indent="405130" algn="r">
              <a:lnSpc>
                <a:spcPct val="100000"/>
              </a:lnSpc>
              <a:spcBef>
                <a:spcPts val="95"/>
              </a:spcBef>
            </a:pPr>
            <a:r>
              <a:rPr sz="1600" spc="-35" dirty="0">
                <a:solidFill>
                  <a:srgbClr val="FFC000"/>
                </a:solidFill>
                <a:latin typeface="Lucida Sans Unicode"/>
                <a:cs typeface="Lucida Sans Unicode"/>
              </a:rPr>
              <a:t>UNIVERSITAS </a:t>
            </a:r>
            <a:r>
              <a:rPr sz="1600" spc="-65" dirty="0">
                <a:solidFill>
                  <a:srgbClr val="FFC000"/>
                </a:solidFill>
                <a:latin typeface="Lucida Sans Unicode"/>
                <a:cs typeface="Lucida Sans Unicode"/>
              </a:rPr>
              <a:t>MUHAMMADIYAH</a:t>
            </a:r>
            <a:endParaRPr sz="1600" dirty="0">
              <a:latin typeface="Lucida Sans Unicode"/>
              <a:cs typeface="Lucida Sans Unicode"/>
            </a:endParaRPr>
          </a:p>
          <a:p>
            <a:pPr marR="5080" algn="r">
              <a:lnSpc>
                <a:spcPct val="100000"/>
              </a:lnSpc>
              <a:spcBef>
                <a:spcPts val="25"/>
              </a:spcBef>
            </a:pPr>
            <a:r>
              <a:rPr sz="1600" spc="-10" dirty="0">
                <a:solidFill>
                  <a:srgbClr val="FFC000"/>
                </a:solidFill>
                <a:latin typeface="Lucida Sans Unicode"/>
                <a:cs typeface="Lucida Sans Unicode"/>
              </a:rPr>
              <a:t>SIDOARJO</a:t>
            </a:r>
            <a:endParaRPr sz="1600" dirty="0">
              <a:latin typeface="Lucida Sans Unicode"/>
              <a:cs typeface="Lucida Sans Unicode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9359074" y="227075"/>
            <a:ext cx="2404745" cy="1071245"/>
            <a:chOff x="9359074" y="227075"/>
            <a:chExt cx="2404745" cy="1071245"/>
          </a:xfrm>
        </p:grpSpPr>
        <p:pic>
          <p:nvPicPr>
            <p:cNvPr id="8" name="object 8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9575291" y="227075"/>
              <a:ext cx="2188463" cy="1004315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9373361" y="467105"/>
              <a:ext cx="0" cy="831215"/>
            </a:xfrm>
            <a:custGeom>
              <a:avLst/>
              <a:gdLst/>
              <a:ahLst/>
              <a:cxnLst/>
              <a:rect l="l" t="t" r="r" b="b"/>
              <a:pathLst>
                <a:path h="831215">
                  <a:moveTo>
                    <a:pt x="0" y="0"/>
                  </a:moveTo>
                  <a:lnTo>
                    <a:pt x="0" y="830961"/>
                  </a:lnTo>
                </a:path>
              </a:pathLst>
            </a:custGeom>
            <a:ln w="28575">
              <a:solidFill>
                <a:srgbClr val="FFC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452437" y="1366599"/>
            <a:ext cx="11287125" cy="4428264"/>
          </a:xfrm>
          <a:prstGeom prst="rect">
            <a:avLst/>
          </a:prstGeom>
        </p:spPr>
        <p:txBody>
          <a:bodyPr vert="horz" wrap="square" lIns="0" tIns="73025" rIns="0" bIns="0" rtlCol="0">
            <a:spAutoFit/>
          </a:bodyPr>
          <a:lstStyle/>
          <a:p>
            <a:pPr marL="12065" marR="5080" algn="ctr">
              <a:lnSpc>
                <a:spcPct val="90000"/>
              </a:lnSpc>
              <a:spcBef>
                <a:spcPts val="575"/>
              </a:spcBef>
            </a:pPr>
            <a:r>
              <a:rPr sz="3600" spc="-65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Pengaruh</a:t>
            </a:r>
            <a:r>
              <a:rPr sz="3600" spc="-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err="1">
                <a:solidFill>
                  <a:schemeClr val="bg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Penggunaan</a:t>
            </a:r>
            <a:r>
              <a:rPr lang="en-US" sz="3600" dirty="0">
                <a:solidFill>
                  <a:schemeClr val="bg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Media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Youtube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Terhadap</a:t>
            </a:r>
            <a:r>
              <a:rPr lang="en-US" sz="3600" dirty="0">
                <a:solidFill>
                  <a:schemeClr val="bg1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Minat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Belajar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Siswa</a:t>
            </a:r>
            <a:r>
              <a:rPr lang="en-US" sz="3600" dirty="0" smtClean="0">
                <a:solidFill>
                  <a:schemeClr val="bg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Pada</a:t>
            </a:r>
            <a:r>
              <a:rPr lang="en-US" sz="3600" dirty="0" smtClean="0">
                <a:solidFill>
                  <a:schemeClr val="bg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3600" dirty="0" err="1" smtClean="0">
                <a:solidFill>
                  <a:schemeClr val="bg1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Pembelajaran</a:t>
            </a:r>
            <a:r>
              <a:rPr lang="en-US" sz="3600" dirty="0" smtClean="0">
                <a:solidFill>
                  <a:schemeClr val="bg1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IPAS Di </a:t>
            </a:r>
            <a:r>
              <a:rPr lang="en-US" sz="3600" dirty="0" err="1" smtClean="0">
                <a:solidFill>
                  <a:schemeClr val="bg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Sekolah</a:t>
            </a:r>
            <a:r>
              <a:rPr lang="en-US" sz="3600" dirty="0" smtClean="0">
                <a:solidFill>
                  <a:schemeClr val="bg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</a:t>
            </a:r>
            <a:r>
              <a:rPr lang="en-US" sz="3600" dirty="0">
                <a:solidFill>
                  <a:schemeClr val="bg1"/>
                </a:solidFill>
                <a:effectLst/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Dasar</a:t>
            </a:r>
            <a:endParaRPr lang="id-ID" sz="3600" dirty="0">
              <a:solidFill>
                <a:schemeClr val="bg1"/>
              </a:solidFill>
              <a:effectLst/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marL="12065" marR="5080" algn="ctr">
              <a:lnSpc>
                <a:spcPct val="90000"/>
              </a:lnSpc>
              <a:spcBef>
                <a:spcPts val="575"/>
              </a:spcBef>
            </a:pPr>
            <a:endParaRPr lang="en-US" sz="2000" spc="-10" dirty="0" smtClean="0">
              <a:solidFill>
                <a:srgbClr val="F1F1F1"/>
              </a:solidFill>
              <a:latin typeface="Lucida Sans Unicode"/>
              <a:cs typeface="Lucida Sans Unicode"/>
            </a:endParaRPr>
          </a:p>
          <a:p>
            <a:pPr marL="12065" marR="5080" algn="ctr">
              <a:lnSpc>
                <a:spcPct val="90000"/>
              </a:lnSpc>
              <a:spcBef>
                <a:spcPts val="575"/>
              </a:spcBef>
            </a:pPr>
            <a:r>
              <a:rPr sz="2000" spc="-10" dirty="0" err="1" smtClean="0">
                <a:solidFill>
                  <a:srgbClr val="F1F1F1"/>
                </a:solidFill>
                <a:latin typeface="Lucida Sans Unicode"/>
                <a:cs typeface="Lucida Sans Unicode"/>
              </a:rPr>
              <a:t>Oleh</a:t>
            </a:r>
            <a:r>
              <a:rPr sz="2000" spc="-10" dirty="0" smtClean="0">
                <a:solidFill>
                  <a:srgbClr val="F1F1F1"/>
                </a:solidFill>
                <a:latin typeface="Lucida Sans Unicode"/>
                <a:cs typeface="Lucida Sans Unicode"/>
              </a:rPr>
              <a:t>:</a:t>
            </a:r>
            <a:endParaRPr lang="en-US" sz="2000" spc="-10" dirty="0" smtClean="0">
              <a:solidFill>
                <a:srgbClr val="F1F1F1"/>
              </a:solidFill>
              <a:latin typeface="Lucida Sans Unicode"/>
              <a:cs typeface="Lucida Sans Unicode"/>
            </a:endParaRPr>
          </a:p>
          <a:p>
            <a:pPr marL="12065" marR="5080" algn="ctr">
              <a:lnSpc>
                <a:spcPct val="90000"/>
              </a:lnSpc>
              <a:spcBef>
                <a:spcPts val="575"/>
              </a:spcBef>
            </a:pPr>
            <a:r>
              <a:rPr lang="en-US" sz="1600" spc="-30" dirty="0" err="1" smtClean="0">
                <a:solidFill>
                  <a:srgbClr val="FFFFFF"/>
                </a:solidFill>
                <a:latin typeface="Lucida Sans Unicode"/>
                <a:cs typeface="Lucida Sans Unicode"/>
              </a:rPr>
              <a:t>Rizky</a:t>
            </a:r>
            <a:r>
              <a:rPr lang="en-US" sz="1600" spc="-30" dirty="0" smtClean="0">
                <a:solidFill>
                  <a:srgbClr val="FFFFFF"/>
                </a:solidFill>
                <a:latin typeface="Lucida Sans Unicode"/>
                <a:cs typeface="Lucida Sans Unicode"/>
              </a:rPr>
              <a:t> Amelia </a:t>
            </a:r>
            <a:r>
              <a:rPr lang="en-US" sz="1600" spc="-30" dirty="0" err="1" smtClean="0">
                <a:solidFill>
                  <a:srgbClr val="FFFFFF"/>
                </a:solidFill>
                <a:latin typeface="Lucida Sans Unicode"/>
                <a:cs typeface="Lucida Sans Unicode"/>
              </a:rPr>
              <a:t>Paramitah</a:t>
            </a:r>
            <a:endParaRPr sz="1600" spc="-30" dirty="0">
              <a:solidFill>
                <a:srgbClr val="FFFFFF"/>
              </a:solidFill>
              <a:latin typeface="Lucida Sans Unicode"/>
              <a:cs typeface="Lucida Sans Unicode"/>
            </a:endParaRPr>
          </a:p>
          <a:p>
            <a:pPr marL="4363085" marR="4326255" algn="ctr">
              <a:lnSpc>
                <a:spcPts val="3600"/>
              </a:lnSpc>
              <a:spcBef>
                <a:spcPts val="229"/>
              </a:spcBef>
            </a:pPr>
            <a:r>
              <a:rPr lang="id-ID" sz="2000" spc="-30" dirty="0">
                <a:solidFill>
                  <a:srgbClr val="FFFFFF"/>
                </a:solidFill>
                <a:latin typeface="Lucida Sans Unicode"/>
                <a:cs typeface="Lucida Sans Unicode"/>
              </a:rPr>
              <a:t>Dosen </a:t>
            </a:r>
            <a:r>
              <a:rPr lang="id-ID" sz="2000" spc="-30" dirty="0" smtClean="0">
                <a:solidFill>
                  <a:srgbClr val="FFFFFF"/>
                </a:solidFill>
                <a:latin typeface="Lucida Sans Unicode"/>
                <a:cs typeface="Lucida Sans Unicode"/>
              </a:rPr>
              <a:t>Pembimbing:</a:t>
            </a:r>
            <a:endParaRPr lang="en-US" sz="2000" spc="-30" dirty="0">
              <a:solidFill>
                <a:srgbClr val="FFFFFF"/>
              </a:solidFill>
              <a:latin typeface="Lucida Sans Unicode"/>
              <a:cs typeface="Lucida Sans Unicode"/>
            </a:endParaRPr>
          </a:p>
          <a:p>
            <a:pPr marL="4363085" marR="4326255" algn="ctr">
              <a:lnSpc>
                <a:spcPts val="3600"/>
              </a:lnSpc>
              <a:spcBef>
                <a:spcPts val="229"/>
              </a:spcBef>
            </a:pPr>
            <a:r>
              <a:rPr lang="en-US" sz="1600" spc="-30" dirty="0" smtClean="0">
                <a:solidFill>
                  <a:srgbClr val="FFFFFF"/>
                </a:solidFill>
                <a:latin typeface="Lucida Sans Unicode"/>
                <a:cs typeface="Lucida Sans Unicode"/>
              </a:rPr>
              <a:t>Dr. </a:t>
            </a:r>
            <a:r>
              <a:rPr sz="1600" spc="-90" dirty="0" err="1" smtClean="0">
                <a:solidFill>
                  <a:srgbClr val="FFFFFF"/>
                </a:solidFill>
                <a:latin typeface="Lucida Sans Unicode"/>
                <a:cs typeface="Lucida Sans Unicode"/>
              </a:rPr>
              <a:t>Enik</a:t>
            </a:r>
            <a:r>
              <a:rPr sz="1600" spc="-100" dirty="0" smtClean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600" spc="-10" dirty="0" err="1" smtClean="0">
                <a:solidFill>
                  <a:srgbClr val="FFFFFF"/>
                </a:solidFill>
                <a:latin typeface="Lucida Sans Unicode"/>
                <a:cs typeface="Lucida Sans Unicode"/>
              </a:rPr>
              <a:t>Setiyawati</a:t>
            </a:r>
            <a:r>
              <a:rPr sz="1600" spc="-10" dirty="0" smtClean="0">
                <a:solidFill>
                  <a:srgbClr val="FFFFFF"/>
                </a:solidFill>
                <a:latin typeface="Lucida Sans Unicode"/>
                <a:cs typeface="Lucida Sans Unicode"/>
              </a:rPr>
              <a:t>,</a:t>
            </a:r>
            <a:r>
              <a:rPr lang="en-US" sz="1600" spc="-10" dirty="0" smtClean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1600" spc="-10" dirty="0" err="1" smtClean="0">
                <a:solidFill>
                  <a:srgbClr val="FFFFFF"/>
                </a:solidFill>
                <a:latin typeface="Lucida Sans Unicode"/>
                <a:cs typeface="Lucida Sans Unicode"/>
              </a:rPr>
              <a:t>M.Pd</a:t>
            </a:r>
            <a:endParaRPr lang="en-US" sz="1600" spc="-90" dirty="0">
              <a:solidFill>
                <a:srgbClr val="FFFFFF"/>
              </a:solidFill>
              <a:latin typeface="Lucida Sans Unicode"/>
              <a:cs typeface="Lucida Sans Unicode"/>
            </a:endParaRPr>
          </a:p>
          <a:p>
            <a:pPr marL="27305" algn="ctr">
              <a:lnSpc>
                <a:spcPct val="100000"/>
              </a:lnSpc>
              <a:spcBef>
                <a:spcPts val="470"/>
              </a:spcBef>
            </a:pPr>
            <a:r>
              <a:rPr sz="2000" spc="-90" dirty="0" err="1" smtClean="0">
                <a:solidFill>
                  <a:srgbClr val="FFFFFF"/>
                </a:solidFill>
                <a:latin typeface="Lucida Sans Unicode"/>
                <a:cs typeface="Lucida Sans Unicode"/>
              </a:rPr>
              <a:t>Pendidikan</a:t>
            </a:r>
            <a:r>
              <a:rPr sz="2000" spc="-120" dirty="0" smtClean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000" spc="-95" dirty="0">
                <a:solidFill>
                  <a:srgbClr val="FFFFFF"/>
                </a:solidFill>
                <a:latin typeface="Lucida Sans Unicode"/>
                <a:cs typeface="Lucida Sans Unicode"/>
              </a:rPr>
              <a:t>Guru</a:t>
            </a:r>
            <a:r>
              <a:rPr sz="2000" spc="-114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000" spc="-50" dirty="0">
                <a:solidFill>
                  <a:srgbClr val="FFFFFF"/>
                </a:solidFill>
                <a:latin typeface="Lucida Sans Unicode"/>
                <a:cs typeface="Lucida Sans Unicode"/>
              </a:rPr>
              <a:t>Sekolah</a:t>
            </a:r>
            <a:r>
              <a:rPr sz="2000" spc="-100" dirty="0">
                <a:solidFill>
                  <a:srgbClr val="FFFFFF"/>
                </a:solidFill>
                <a:latin typeface="Lucida Sans Unicode"/>
                <a:cs typeface="Lucida Sans Unicode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Lucida Sans Unicode"/>
                <a:cs typeface="Lucida Sans Unicode"/>
              </a:rPr>
              <a:t>Dasar</a:t>
            </a:r>
            <a:endParaRPr sz="2000" dirty="0">
              <a:latin typeface="Lucida Sans Unicode"/>
              <a:cs typeface="Lucida Sans Unicode"/>
            </a:endParaRPr>
          </a:p>
          <a:p>
            <a:pPr marL="3087370" marR="3049905" algn="ctr">
              <a:lnSpc>
                <a:spcPts val="3600"/>
              </a:lnSpc>
              <a:spcBef>
                <a:spcPts val="90"/>
              </a:spcBef>
            </a:pPr>
            <a:r>
              <a:rPr sz="2000" spc="-50" dirty="0">
                <a:solidFill>
                  <a:srgbClr val="F1F1F1"/>
                </a:solidFill>
                <a:latin typeface="Lucida Sans Unicode"/>
                <a:cs typeface="Lucida Sans Unicode"/>
              </a:rPr>
              <a:t>Universitas</a:t>
            </a:r>
            <a:r>
              <a:rPr sz="2000" spc="-95" dirty="0">
                <a:solidFill>
                  <a:srgbClr val="F1F1F1"/>
                </a:solidFill>
                <a:latin typeface="Lucida Sans Unicode"/>
                <a:cs typeface="Lucida Sans Unicode"/>
              </a:rPr>
              <a:t> </a:t>
            </a:r>
            <a:r>
              <a:rPr sz="2000" spc="-50" dirty="0">
                <a:solidFill>
                  <a:srgbClr val="F1F1F1"/>
                </a:solidFill>
                <a:latin typeface="Lucida Sans Unicode"/>
                <a:cs typeface="Lucida Sans Unicode"/>
              </a:rPr>
              <a:t>Muhammadiyah</a:t>
            </a:r>
            <a:r>
              <a:rPr sz="2000" spc="-105" dirty="0">
                <a:solidFill>
                  <a:srgbClr val="F1F1F1"/>
                </a:solidFill>
                <a:latin typeface="Lucida Sans Unicode"/>
                <a:cs typeface="Lucida Sans Unicode"/>
              </a:rPr>
              <a:t> </a:t>
            </a:r>
            <a:r>
              <a:rPr sz="2000" spc="-60" dirty="0" err="1">
                <a:solidFill>
                  <a:srgbClr val="F1F1F1"/>
                </a:solidFill>
                <a:latin typeface="Lucida Sans Unicode"/>
                <a:cs typeface="Lucida Sans Unicode"/>
              </a:rPr>
              <a:t>Sidoarjo</a:t>
            </a:r>
            <a:r>
              <a:rPr sz="2000" spc="-60" dirty="0">
                <a:solidFill>
                  <a:srgbClr val="F1F1F1"/>
                </a:solidFill>
                <a:latin typeface="Lucida Sans Unicode"/>
                <a:cs typeface="Lucida Sans Unicode"/>
              </a:rPr>
              <a:t> </a:t>
            </a:r>
            <a:endParaRPr sz="2000" spc="-105" dirty="0">
              <a:solidFill>
                <a:srgbClr val="F1F1F1"/>
              </a:solidFill>
              <a:latin typeface="Lucida Sans Unicode"/>
              <a:cs typeface="Lucida Sans Unicode"/>
            </a:endParaRPr>
          </a:p>
          <a:p>
            <a:pPr marL="3087370" marR="3049905" algn="ctr">
              <a:lnSpc>
                <a:spcPts val="3600"/>
              </a:lnSpc>
              <a:spcBef>
                <a:spcPts val="90"/>
              </a:spcBef>
            </a:pPr>
            <a:r>
              <a:rPr sz="2000" spc="-20" dirty="0">
                <a:solidFill>
                  <a:srgbClr val="F1F1F1"/>
                </a:solidFill>
                <a:latin typeface="Lucida Sans Unicode"/>
                <a:cs typeface="Lucida Sans Unicode"/>
              </a:rPr>
              <a:t>2025</a:t>
            </a:r>
            <a:endParaRPr sz="2000" dirty="0">
              <a:latin typeface="Lucida Sans Unicode"/>
              <a:cs typeface="Lucida Sans Unicod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665" y="1651507"/>
            <a:ext cx="10940415" cy="923330"/>
          </a:xfrm>
        </p:spPr>
        <p:txBody>
          <a:bodyPr/>
          <a:lstStyle/>
          <a:p>
            <a:r>
              <a:rPr lang="en-US" dirty="0" smtClean="0"/>
              <a:t>4. </a:t>
            </a:r>
            <a:r>
              <a:rPr lang="en-US" dirty="0" err="1" smtClean="0"/>
              <a:t>Uji</a:t>
            </a:r>
            <a:r>
              <a:rPr lang="en-US" dirty="0" smtClean="0"/>
              <a:t> </a:t>
            </a:r>
            <a:r>
              <a:rPr lang="en-US" dirty="0" err="1"/>
              <a:t>H</a:t>
            </a:r>
            <a:r>
              <a:rPr lang="en-US" dirty="0" err="1" smtClean="0"/>
              <a:t>omogenitas</a:t>
            </a:r>
            <a:r>
              <a:rPr lang="en-US" dirty="0" smtClean="0"/>
              <a:t>  </a:t>
            </a:r>
          </a:p>
          <a:p>
            <a:pPr algn="just"/>
            <a:endParaRPr lang="en-US" dirty="0" smtClean="0"/>
          </a:p>
          <a:p>
            <a:pPr marL="457200" indent="-457200">
              <a:buAutoNum type="arabicPeriod"/>
            </a:pPr>
            <a:endParaRPr lang="en-US" dirty="0"/>
          </a:p>
        </p:txBody>
      </p:sp>
      <p:sp>
        <p:nvSpPr>
          <p:cNvPr id="4" name="object 2"/>
          <p:cNvSpPr txBox="1">
            <a:spLocks noGrp="1"/>
          </p:cNvSpPr>
          <p:nvPr>
            <p:ph type="title"/>
          </p:nvPr>
        </p:nvSpPr>
        <p:spPr>
          <a:xfrm>
            <a:off x="166115" y="67056"/>
            <a:ext cx="11859768" cy="791882"/>
          </a:xfrm>
          <a:prstGeom prst="rect">
            <a:avLst/>
          </a:prstGeom>
          <a:solidFill>
            <a:srgbClr val="1B4685"/>
          </a:solidFill>
        </p:spPr>
        <p:txBody>
          <a:bodyPr vert="horz" wrap="square" lIns="0" tIns="113664" rIns="0" bIns="0" rtlCol="0">
            <a:spAutoFit/>
          </a:bodyPr>
          <a:lstStyle/>
          <a:p>
            <a:pPr marL="3810" algn="ctr">
              <a:lnSpc>
                <a:spcPct val="100000"/>
              </a:lnSpc>
              <a:spcBef>
                <a:spcPts val="894"/>
              </a:spcBef>
            </a:pPr>
            <a:r>
              <a:rPr lang="en-US" spc="-10" dirty="0" err="1" smtClean="0">
                <a:latin typeface="Times New Roman" pitchFamily="18" charset="0"/>
                <a:cs typeface="Times New Roman" pitchFamily="18" charset="0"/>
              </a:rPr>
              <a:t>Hasil</a:t>
            </a:r>
            <a:endParaRPr spc="-1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48157" y="1905000"/>
            <a:ext cx="5181600" cy="3886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Uji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i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homohenitas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adalah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uji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dilakukan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tujuan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menyakinkan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bahwa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sekumpulan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data yang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akan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diukur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memang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berasal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dari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populasi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dirty="0" err="1" smtClean="0">
                <a:solidFill>
                  <a:schemeClr val="tx1"/>
                </a:solidFill>
              </a:rPr>
              <a:t>homogen</a:t>
            </a:r>
            <a:endParaRPr lang="en-US" dirty="0" smtClean="0">
              <a:solidFill>
                <a:schemeClr val="tx1"/>
              </a:solidFill>
            </a:endParaRPr>
          </a:p>
          <a:p>
            <a:pPr algn="just"/>
            <a:r>
              <a:rPr lang="en-US" dirty="0" smtClean="0">
                <a:solidFill>
                  <a:schemeClr val="tx1"/>
                </a:solidFill>
              </a:rPr>
              <a:t>Dari </a:t>
            </a:r>
            <a:r>
              <a:rPr lang="en-US" dirty="0" err="1" smtClean="0">
                <a:solidFill>
                  <a:schemeClr val="tx1"/>
                </a:solidFill>
              </a:rPr>
              <a:t>hasil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  <a:r>
              <a:rPr lang="en-US" dirty="0" err="1" smtClean="0">
                <a:solidFill>
                  <a:schemeClr val="tx1"/>
                </a:solidFill>
              </a:rPr>
              <a:t>tabel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uji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i="1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homogenitas</a:t>
            </a:r>
            <a:r>
              <a:rPr lang="en-US" i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disamping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maka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data yang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diperoleh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yaitu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nilai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signifikansi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0.293 &gt;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dari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0.05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maka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dapat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disimpulkan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bahwa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data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homogen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atau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memiliki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kesamaan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just"/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3599999"/>
              </p:ext>
            </p:extLst>
          </p:nvPr>
        </p:nvGraphicFramePr>
        <p:xfrm>
          <a:off x="914400" y="2286000"/>
          <a:ext cx="5181601" cy="2209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1657"/>
                <a:gridCol w="1189118"/>
                <a:gridCol w="1758029"/>
                <a:gridCol w="1022797"/>
              </a:tblGrid>
              <a:tr h="441960">
                <a:tc gridSpan="4"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Test of homohenetity of variances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1960">
                <a:tc gridSpan="4">
                  <a:txBody>
                    <a:bodyPr/>
                    <a:lstStyle/>
                    <a:p>
                      <a:pPr indent="182880"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Minat belajar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883920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Levene statistic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Df</a:t>
                      </a:r>
                      <a:r>
                        <a:rPr lang="en-US" sz="1000" baseline="30000">
                          <a:effectLst/>
                        </a:rPr>
                        <a:t>1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Df</a:t>
                      </a:r>
                      <a:r>
                        <a:rPr lang="en-US" sz="1000" baseline="30000">
                          <a:effectLst/>
                        </a:rPr>
                        <a:t>2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Sig.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41960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1.308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22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0,293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409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665" y="1651507"/>
            <a:ext cx="10940415" cy="923330"/>
          </a:xfrm>
        </p:spPr>
        <p:txBody>
          <a:bodyPr/>
          <a:lstStyle/>
          <a:p>
            <a:r>
              <a:rPr lang="en-US" dirty="0" smtClean="0"/>
              <a:t>4. </a:t>
            </a:r>
            <a:r>
              <a:rPr lang="en-US" dirty="0" err="1" smtClean="0"/>
              <a:t>Uji</a:t>
            </a:r>
            <a:r>
              <a:rPr lang="en-US" dirty="0" smtClean="0"/>
              <a:t> </a:t>
            </a:r>
            <a:r>
              <a:rPr lang="en-US" i="1" dirty="0" smtClean="0"/>
              <a:t>Paired Sample t test </a:t>
            </a:r>
          </a:p>
          <a:p>
            <a:pPr algn="just"/>
            <a:endParaRPr lang="en-US" dirty="0" smtClean="0"/>
          </a:p>
          <a:p>
            <a:pPr marL="457200" indent="-457200">
              <a:buAutoNum type="arabicPeriod"/>
            </a:pPr>
            <a:endParaRPr lang="en-US" dirty="0"/>
          </a:p>
        </p:txBody>
      </p:sp>
      <p:sp>
        <p:nvSpPr>
          <p:cNvPr id="4" name="object 2"/>
          <p:cNvSpPr txBox="1">
            <a:spLocks noGrp="1"/>
          </p:cNvSpPr>
          <p:nvPr>
            <p:ph type="title"/>
          </p:nvPr>
        </p:nvSpPr>
        <p:spPr>
          <a:xfrm>
            <a:off x="166115" y="67056"/>
            <a:ext cx="11859768" cy="791882"/>
          </a:xfrm>
          <a:prstGeom prst="rect">
            <a:avLst/>
          </a:prstGeom>
          <a:solidFill>
            <a:srgbClr val="1B4685"/>
          </a:solidFill>
        </p:spPr>
        <p:txBody>
          <a:bodyPr vert="horz" wrap="square" lIns="0" tIns="113664" rIns="0" bIns="0" rtlCol="0">
            <a:spAutoFit/>
          </a:bodyPr>
          <a:lstStyle/>
          <a:p>
            <a:pPr marL="3810" algn="ctr">
              <a:lnSpc>
                <a:spcPct val="100000"/>
              </a:lnSpc>
              <a:spcBef>
                <a:spcPts val="894"/>
              </a:spcBef>
            </a:pPr>
            <a:r>
              <a:rPr lang="en-US" spc="-10" dirty="0" err="1" smtClean="0">
                <a:latin typeface="Times New Roman" pitchFamily="18" charset="0"/>
                <a:cs typeface="Times New Roman" pitchFamily="18" charset="0"/>
              </a:rPr>
              <a:t>Hasil</a:t>
            </a:r>
            <a:endParaRPr spc="-1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19200" y="3505200"/>
            <a:ext cx="10610557" cy="228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Uji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paired sample t test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digunakan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membandingkan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nilai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rata – rata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dua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kelompok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data yang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berpasangan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yaitu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sebelum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sesudah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perlakuan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Pengambilan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keputusan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Uji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paired sample t test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yaitu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melihat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nilai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signifikasi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Hasil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uji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paired sample t test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diatas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bahwa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nilai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signifikansi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i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two sided p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menunjukkan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0,001&lt; 0.05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yang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dapat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diartikan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bahwa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terdapat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pengaruh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signifikan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antara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penggunaan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media </a:t>
            </a:r>
            <a:r>
              <a:rPr lang="en-US" dirty="0" err="1" smtClean="0">
                <a:solidFill>
                  <a:schemeClr val="tx1"/>
                </a:solidFill>
              </a:rPr>
              <a:t>Youtube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terhadap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minat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belajar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siswa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pada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mata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pelajaran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IPAS di </a:t>
            </a:r>
            <a:r>
              <a:rPr lang="en-US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kelas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IV SDN </a:t>
            </a:r>
            <a:r>
              <a:rPr lang="en-US" dirty="0" err="1" smtClean="0">
                <a:solidFill>
                  <a:schemeClr val="tx1"/>
                </a:solidFill>
              </a:rPr>
              <a:t>J</a:t>
            </a:r>
            <a:r>
              <a:rPr lang="en-US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edongcangkring</a:t>
            </a:r>
            <a:endParaRPr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615145"/>
              </p:ext>
            </p:extLst>
          </p:nvPr>
        </p:nvGraphicFramePr>
        <p:xfrm>
          <a:off x="2971800" y="2209800"/>
          <a:ext cx="6054567" cy="11128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0537"/>
                <a:gridCol w="918251"/>
                <a:gridCol w="889491"/>
                <a:gridCol w="1110666"/>
                <a:gridCol w="1110666"/>
                <a:gridCol w="944956"/>
              </a:tblGrid>
              <a:tr h="185473">
                <a:tc gridSpan="4">
                  <a:txBody>
                    <a:bodyPr/>
                    <a:lstStyle/>
                    <a:p>
                      <a:pPr marL="180340" indent="182880" algn="just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95% </a:t>
                      </a:r>
                      <a:r>
                        <a:rPr lang="en-US" sz="1000" dirty="0" err="1">
                          <a:effectLst/>
                        </a:rPr>
                        <a:t>confidance</a:t>
                      </a:r>
                      <a:r>
                        <a:rPr lang="en-US" sz="1000" dirty="0">
                          <a:effectLst/>
                        </a:rPr>
                        <a:t> interval of the </a:t>
                      </a:r>
                      <a:r>
                        <a:rPr lang="en-US" sz="1000" dirty="0" err="1">
                          <a:effectLst/>
                        </a:rPr>
                        <a:t>defference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180340" indent="182880" algn="just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Significance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946">
                <a:tc rowSpan="2">
                  <a:txBody>
                    <a:bodyPr/>
                    <a:lstStyle/>
                    <a:p>
                      <a:pPr marL="180340" indent="182880" algn="just">
                        <a:spcAft>
                          <a:spcPts val="0"/>
                        </a:spcAft>
                      </a:pPr>
                      <a:r>
                        <a:rPr lang="en-US" sz="1000" dirty="0" err="1">
                          <a:effectLst/>
                        </a:rPr>
                        <a:t>Konfensional</a:t>
                      </a:r>
                      <a:r>
                        <a:rPr lang="en-US" sz="1000" dirty="0">
                          <a:effectLst/>
                        </a:rPr>
                        <a:t> – Media Audio Visual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Std Deviation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Df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One sided p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80340"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Two sided p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564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3,70510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19.024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34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&lt;0.001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0.001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5962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 txBox="1">
            <a:spLocks noGrp="1"/>
          </p:cNvSpPr>
          <p:nvPr>
            <p:ph type="title"/>
          </p:nvPr>
        </p:nvSpPr>
        <p:spPr>
          <a:xfrm>
            <a:off x="166115" y="67056"/>
            <a:ext cx="11859768" cy="791882"/>
          </a:xfrm>
          <a:prstGeom prst="rect">
            <a:avLst/>
          </a:prstGeom>
          <a:solidFill>
            <a:srgbClr val="1B4685"/>
          </a:solidFill>
        </p:spPr>
        <p:txBody>
          <a:bodyPr vert="horz" wrap="square" lIns="0" tIns="113664" rIns="0" bIns="0" rtlCol="0">
            <a:spAutoFit/>
          </a:bodyPr>
          <a:lstStyle/>
          <a:p>
            <a:pPr marL="3810" algn="ctr">
              <a:lnSpc>
                <a:spcPct val="100000"/>
              </a:lnSpc>
              <a:spcBef>
                <a:spcPts val="894"/>
              </a:spcBef>
            </a:pPr>
            <a:r>
              <a:rPr lang="en-US" spc="-10" dirty="0" err="1" smtClean="0">
                <a:latin typeface="Times New Roman" pitchFamily="18" charset="0"/>
                <a:cs typeface="Times New Roman" pitchFamily="18" charset="0"/>
              </a:rPr>
              <a:t>Pembahasan</a:t>
            </a:r>
            <a:r>
              <a:rPr lang="en-US" spc="-1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spc="-1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862" y="1143000"/>
            <a:ext cx="3794165" cy="17185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763" y="994143"/>
            <a:ext cx="3182238" cy="182743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711" y="994143"/>
            <a:ext cx="4038600" cy="1990631"/>
          </a:xfrm>
          <a:prstGeom prst="rect">
            <a:avLst/>
          </a:prstGeom>
        </p:spPr>
      </p:pic>
      <p:sp>
        <p:nvSpPr>
          <p:cNvPr id="14" name="Text Placeholder 2"/>
          <p:cNvSpPr txBox="1">
            <a:spLocks/>
          </p:cNvSpPr>
          <p:nvPr/>
        </p:nvSpPr>
        <p:spPr>
          <a:xfrm>
            <a:off x="410886" y="3124200"/>
            <a:ext cx="11430000" cy="30777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sz="2000" b="0" i="0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/>
              <a:t>	</a:t>
            </a:r>
            <a:r>
              <a:rPr lang="en-US" dirty="0" err="1" smtClean="0"/>
              <a:t>Berdasarkan</a:t>
            </a:r>
            <a:r>
              <a:rPr lang="en-US" dirty="0" smtClean="0"/>
              <a:t> </a:t>
            </a:r>
            <a:r>
              <a:rPr lang="en-US" dirty="0" err="1" smtClean="0"/>
              <a:t>observasi</a:t>
            </a:r>
            <a:r>
              <a:rPr lang="en-US" dirty="0" smtClean="0"/>
              <a:t> yang </a:t>
            </a:r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peneliti</a:t>
            </a:r>
            <a:r>
              <a:rPr lang="en-US" dirty="0" smtClean="0"/>
              <a:t>,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media audio visual </a:t>
            </a:r>
            <a:r>
              <a:rPr lang="en-US" dirty="0" err="1" smtClean="0"/>
              <a:t>dalam</a:t>
            </a:r>
            <a:r>
              <a:rPr lang="en-US" dirty="0" smtClean="0"/>
              <a:t> proses </a:t>
            </a:r>
            <a:r>
              <a:rPr lang="en-US" dirty="0" err="1" smtClean="0"/>
              <a:t>kegiatan</a:t>
            </a:r>
            <a:r>
              <a:rPr lang="en-US" dirty="0" smtClean="0"/>
              <a:t> </a:t>
            </a:r>
            <a:r>
              <a:rPr lang="en-US" dirty="0" err="1" smtClean="0"/>
              <a:t>belajar</a:t>
            </a:r>
            <a:r>
              <a:rPr lang="en-US" dirty="0" smtClean="0"/>
              <a:t>, </a:t>
            </a:r>
            <a:r>
              <a:rPr lang="en-US" dirty="0" err="1" smtClean="0"/>
              <a:t>siswa</a:t>
            </a:r>
            <a:r>
              <a:rPr lang="en-US" dirty="0" smtClean="0"/>
              <a:t> </a:t>
            </a:r>
            <a:r>
              <a:rPr lang="en-US" dirty="0" err="1" smtClean="0"/>
              <a:t>terlihat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tertarik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mengikuti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r>
              <a:rPr lang="en-US" dirty="0" smtClean="0"/>
              <a:t>. </a:t>
            </a:r>
            <a:r>
              <a:rPr lang="en-US" dirty="0" err="1" smtClean="0"/>
              <a:t>Siswa</a:t>
            </a:r>
            <a:r>
              <a:rPr lang="en-US" dirty="0" smtClean="0"/>
              <a:t> </a:t>
            </a:r>
            <a:r>
              <a:rPr lang="en-US" dirty="0" err="1" smtClean="0"/>
              <a:t>terlihat</a:t>
            </a:r>
            <a:r>
              <a:rPr lang="en-US" dirty="0" smtClean="0"/>
              <a:t> </a:t>
            </a:r>
            <a:r>
              <a:rPr lang="en-US" dirty="0" err="1" smtClean="0"/>
              <a:t>sangat</a:t>
            </a:r>
            <a:r>
              <a:rPr lang="en-US" dirty="0" smtClean="0"/>
              <a:t> </a:t>
            </a:r>
            <a:r>
              <a:rPr lang="en-US" dirty="0" err="1" smtClean="0"/>
              <a:t>memperhatikan</a:t>
            </a:r>
            <a:r>
              <a:rPr lang="en-US" dirty="0" smtClean="0"/>
              <a:t> </a:t>
            </a:r>
            <a:r>
              <a:rPr lang="en-US" dirty="0" err="1" smtClean="0"/>
              <a:t>materi</a:t>
            </a:r>
            <a:r>
              <a:rPr lang="en-US" dirty="0" smtClean="0"/>
              <a:t> yang </a:t>
            </a:r>
            <a:r>
              <a:rPr lang="en-US" dirty="0" err="1" smtClean="0"/>
              <a:t>diputar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video </a:t>
            </a:r>
            <a:r>
              <a:rPr lang="en-US" dirty="0" err="1" smtClean="0"/>
              <a:t>pembelajaran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,. </a:t>
            </a:r>
            <a:r>
              <a:rPr lang="en-US" dirty="0" err="1" smtClean="0"/>
              <a:t>Siswa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terlihat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antusias</a:t>
            </a:r>
            <a:r>
              <a:rPr lang="en-US" dirty="0" smtClean="0"/>
              <a:t> 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mengikuti</a:t>
            </a:r>
            <a:r>
              <a:rPr lang="en-US" dirty="0" smtClean="0"/>
              <a:t> </a:t>
            </a:r>
            <a:r>
              <a:rPr lang="en-US" dirty="0" err="1" smtClean="0"/>
              <a:t>pembelajaran</a:t>
            </a:r>
            <a:r>
              <a:rPr lang="en-US" dirty="0" smtClean="0"/>
              <a:t>. </a:t>
            </a:r>
          </a:p>
          <a:p>
            <a:pPr algn="just"/>
            <a:r>
              <a:rPr lang="en-US" dirty="0" smtClean="0"/>
              <a:t>	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uji</a:t>
            </a:r>
            <a:r>
              <a:rPr lang="en-US" dirty="0"/>
              <a:t> </a:t>
            </a:r>
            <a:r>
              <a:rPr lang="en-US" dirty="0" err="1"/>
              <a:t>hipotesis</a:t>
            </a:r>
            <a:r>
              <a:rPr lang="en-US" dirty="0"/>
              <a:t> </a:t>
            </a:r>
            <a:r>
              <a:rPr lang="en-US" i="1" dirty="0"/>
              <a:t>paired sample t test</a:t>
            </a: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 smtClean="0"/>
              <a:t>diungkapkan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/>
              <a:t>penggunaan</a:t>
            </a:r>
            <a:r>
              <a:rPr lang="en-US" dirty="0"/>
              <a:t> media Audio Visual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pengaruh</a:t>
            </a:r>
            <a:r>
              <a:rPr lang="en-US" dirty="0"/>
              <a:t> yang </a:t>
            </a:r>
            <a:r>
              <a:rPr lang="en-US" dirty="0" err="1"/>
              <a:t>signifikan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minat</a:t>
            </a:r>
            <a:r>
              <a:rPr lang="en-US" dirty="0"/>
              <a:t> </a:t>
            </a:r>
            <a:r>
              <a:rPr lang="en-US" dirty="0" err="1"/>
              <a:t>belajar</a:t>
            </a:r>
            <a:r>
              <a:rPr lang="en-US" dirty="0"/>
              <a:t> </a:t>
            </a:r>
            <a:r>
              <a:rPr lang="en-US" dirty="0" err="1"/>
              <a:t>siswa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mata</a:t>
            </a:r>
            <a:r>
              <a:rPr lang="en-US" dirty="0"/>
              <a:t> </a:t>
            </a:r>
            <a:r>
              <a:rPr lang="en-US" dirty="0" err="1"/>
              <a:t>pelajaran</a:t>
            </a:r>
            <a:r>
              <a:rPr lang="en-US" dirty="0"/>
              <a:t> IPAS.  </a:t>
            </a:r>
            <a:r>
              <a:rPr lang="en-US" dirty="0" err="1"/>
              <a:t>Uji</a:t>
            </a:r>
            <a:r>
              <a:rPr lang="en-US" dirty="0"/>
              <a:t> </a:t>
            </a:r>
            <a:r>
              <a:rPr lang="en-US" i="1" dirty="0" err="1"/>
              <a:t>hipotesis</a:t>
            </a:r>
            <a:r>
              <a:rPr lang="en-US" i="1" dirty="0"/>
              <a:t> paired sample t test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signifikansi</a:t>
            </a:r>
            <a:r>
              <a:rPr lang="en-US" dirty="0"/>
              <a:t> </a:t>
            </a:r>
            <a:r>
              <a:rPr lang="en-US" i="1" dirty="0"/>
              <a:t>two sided p</a:t>
            </a:r>
            <a:r>
              <a:rPr lang="en-US" dirty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/>
              <a:t>0,001&lt;0.05, yang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diartikan</a:t>
            </a:r>
            <a:r>
              <a:rPr lang="en-US" dirty="0"/>
              <a:t>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pengaruh</a:t>
            </a:r>
            <a:r>
              <a:rPr lang="en-US" dirty="0"/>
              <a:t> yang </a:t>
            </a:r>
            <a:r>
              <a:rPr lang="en-US" dirty="0" err="1"/>
              <a:t>signifikan</a:t>
            </a:r>
            <a:r>
              <a:rPr lang="en-US" dirty="0"/>
              <a:t> </a:t>
            </a:r>
            <a:r>
              <a:rPr lang="en-US" dirty="0" err="1"/>
              <a:t>antara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media </a:t>
            </a:r>
            <a:r>
              <a:rPr lang="en-US" dirty="0" err="1" smtClean="0"/>
              <a:t>Youtube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/>
              <a:t>minat</a:t>
            </a:r>
            <a:r>
              <a:rPr lang="en-US" dirty="0"/>
              <a:t> </a:t>
            </a:r>
            <a:r>
              <a:rPr lang="en-US" dirty="0" err="1"/>
              <a:t>belajar</a:t>
            </a:r>
            <a:r>
              <a:rPr lang="en-US" dirty="0"/>
              <a:t> </a:t>
            </a:r>
            <a:r>
              <a:rPr lang="en-US" dirty="0" err="1"/>
              <a:t>siswa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mata</a:t>
            </a:r>
            <a:r>
              <a:rPr lang="en-US" dirty="0"/>
              <a:t> </a:t>
            </a:r>
            <a:r>
              <a:rPr lang="en-US" dirty="0" err="1"/>
              <a:t>pelajaran</a:t>
            </a:r>
            <a:r>
              <a:rPr lang="en-US" dirty="0"/>
              <a:t> IPAS di </a:t>
            </a:r>
            <a:r>
              <a:rPr lang="en-US" dirty="0" err="1"/>
              <a:t>kelas</a:t>
            </a:r>
            <a:r>
              <a:rPr lang="en-US" dirty="0"/>
              <a:t> IV SDN </a:t>
            </a:r>
            <a:r>
              <a:rPr lang="en-US" dirty="0" err="1"/>
              <a:t>jedongcangkring</a:t>
            </a:r>
            <a:endParaRPr lang="en-US" dirty="0"/>
          </a:p>
          <a:p>
            <a:pPr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6229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2"/>
          <p:cNvSpPr txBox="1">
            <a:spLocks noGrp="1"/>
          </p:cNvSpPr>
          <p:nvPr>
            <p:ph type="title"/>
          </p:nvPr>
        </p:nvSpPr>
        <p:spPr>
          <a:xfrm>
            <a:off x="166115" y="67056"/>
            <a:ext cx="11859768" cy="791882"/>
          </a:xfrm>
          <a:prstGeom prst="rect">
            <a:avLst/>
          </a:prstGeom>
          <a:solidFill>
            <a:srgbClr val="1B4685"/>
          </a:solidFill>
        </p:spPr>
        <p:txBody>
          <a:bodyPr vert="horz" wrap="square" lIns="0" tIns="113664" rIns="0" bIns="0" rtlCol="0">
            <a:spAutoFit/>
          </a:bodyPr>
          <a:lstStyle/>
          <a:p>
            <a:pPr marL="3810" algn="ctr">
              <a:lnSpc>
                <a:spcPct val="100000"/>
              </a:lnSpc>
              <a:spcBef>
                <a:spcPts val="894"/>
              </a:spcBef>
            </a:pPr>
            <a:r>
              <a:rPr lang="en-US" spc="-10" dirty="0" err="1" smtClean="0">
                <a:latin typeface="Times New Roman" pitchFamily="18" charset="0"/>
                <a:cs typeface="Times New Roman" pitchFamily="18" charset="0"/>
              </a:rPr>
              <a:t>Kesimpulan</a:t>
            </a:r>
            <a:r>
              <a:rPr lang="en-US" spc="-1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spc="-1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Placeholder 2"/>
          <p:cNvSpPr txBox="1">
            <a:spLocks/>
          </p:cNvSpPr>
          <p:nvPr/>
        </p:nvSpPr>
        <p:spPr>
          <a:xfrm>
            <a:off x="1447800" y="1905000"/>
            <a:ext cx="8686800" cy="33855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>
              <a:defRPr sz="2000" b="0" i="0">
                <a:solidFill>
                  <a:schemeClr val="tx1"/>
                </a:solidFill>
                <a:latin typeface="Times New Roman"/>
                <a:ea typeface="+mn-ea"/>
                <a:cs typeface="Times New Roman"/>
              </a:defRPr>
            </a:lvl1pPr>
            <a:lvl2pPr marL="457200">
              <a:defRPr>
                <a:latin typeface="+mn-lt"/>
                <a:ea typeface="+mn-ea"/>
                <a:cs typeface="+mn-cs"/>
              </a:defRPr>
            </a:lvl2pPr>
            <a:lvl3pPr marL="914400">
              <a:defRPr>
                <a:latin typeface="+mn-lt"/>
                <a:ea typeface="+mn-ea"/>
                <a:cs typeface="+mn-cs"/>
              </a:defRPr>
            </a:lvl3pPr>
            <a:lvl4pPr marL="1371600">
              <a:defRPr>
                <a:latin typeface="+mn-lt"/>
                <a:ea typeface="+mn-ea"/>
                <a:cs typeface="+mn-cs"/>
              </a:defRPr>
            </a:lvl4pPr>
            <a:lvl5pPr marL="1828800">
              <a:defRPr>
                <a:latin typeface="+mn-lt"/>
                <a:ea typeface="+mn-ea"/>
                <a:cs typeface="+mn-cs"/>
              </a:defRPr>
            </a:lvl5pPr>
            <a:lvl6pPr marL="2286000">
              <a:defRPr>
                <a:latin typeface="+mn-lt"/>
                <a:ea typeface="+mn-ea"/>
                <a:cs typeface="+mn-cs"/>
              </a:defRPr>
            </a:lvl6pPr>
            <a:lvl7pPr marL="2743200">
              <a:defRPr>
                <a:latin typeface="+mn-lt"/>
                <a:ea typeface="+mn-ea"/>
                <a:cs typeface="+mn-cs"/>
              </a:defRPr>
            </a:lvl7pPr>
            <a:lvl8pPr marL="3200400">
              <a:defRPr>
                <a:latin typeface="+mn-lt"/>
                <a:ea typeface="+mn-ea"/>
                <a:cs typeface="+mn-cs"/>
              </a:defRPr>
            </a:lvl8pPr>
            <a:lvl9pPr marL="3657600">
              <a:defRPr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US" dirty="0" smtClean="0"/>
              <a:t>	</a:t>
            </a:r>
            <a:r>
              <a:rPr lang="en-US" dirty="0" err="1" smtClean="0"/>
              <a:t>Berdasarkan</a:t>
            </a:r>
            <a:r>
              <a:rPr lang="en-US" dirty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rata – rata </a:t>
            </a:r>
            <a:r>
              <a:rPr lang="en-US" dirty="0" err="1"/>
              <a:t>siswa</a:t>
            </a:r>
            <a:r>
              <a:rPr lang="en-US" dirty="0"/>
              <a:t> </a:t>
            </a:r>
            <a:r>
              <a:rPr lang="en-US" dirty="0" err="1"/>
              <a:t>sebelum</a:t>
            </a:r>
            <a:r>
              <a:rPr lang="en-US" dirty="0"/>
              <a:t> </a:t>
            </a:r>
            <a:r>
              <a:rPr lang="en-US" dirty="0" err="1"/>
              <a:t>diberikan</a:t>
            </a:r>
            <a:r>
              <a:rPr lang="en-US" dirty="0"/>
              <a:t> </a:t>
            </a:r>
            <a:r>
              <a:rPr lang="en-US" dirty="0" err="1"/>
              <a:t>perlakuan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media audio visual (</a:t>
            </a:r>
            <a:r>
              <a:rPr lang="en-US" i="1" dirty="0"/>
              <a:t>pretest</a:t>
            </a:r>
            <a:r>
              <a:rPr lang="en-US" dirty="0"/>
              <a:t>) </a:t>
            </a:r>
            <a:r>
              <a:rPr lang="en-US" dirty="0" err="1"/>
              <a:t>memperoleh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smtClean="0"/>
              <a:t>70,15 </a:t>
            </a:r>
            <a:r>
              <a:rPr lang="en-US" dirty="0" err="1"/>
              <a:t>kemudian</a:t>
            </a:r>
            <a:r>
              <a:rPr lang="en-US" dirty="0"/>
              <a:t> </a:t>
            </a:r>
            <a:r>
              <a:rPr lang="en-US" dirty="0" err="1"/>
              <a:t>diberikan</a:t>
            </a:r>
            <a:r>
              <a:rPr lang="en-US" dirty="0"/>
              <a:t> </a:t>
            </a:r>
            <a:r>
              <a:rPr lang="en-US" dirty="0" err="1"/>
              <a:t>perlakuan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media audio visual (</a:t>
            </a:r>
            <a:r>
              <a:rPr lang="en-US" i="1" dirty="0"/>
              <a:t>posttest</a:t>
            </a:r>
            <a:r>
              <a:rPr lang="en-US" dirty="0"/>
              <a:t>)  </a:t>
            </a:r>
            <a:r>
              <a:rPr lang="en-US" dirty="0" err="1"/>
              <a:t>memperoleh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82,00 </a:t>
            </a:r>
            <a:r>
              <a:rPr lang="en-US" dirty="0" err="1"/>
              <a:t>setelah</a:t>
            </a:r>
            <a:r>
              <a:rPr lang="en-US" dirty="0"/>
              <a:t> </a:t>
            </a:r>
            <a:r>
              <a:rPr lang="en-US" dirty="0" err="1"/>
              <a:t>diuji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hipotesis</a:t>
            </a:r>
            <a:r>
              <a:rPr lang="en-US" dirty="0"/>
              <a:t> </a:t>
            </a:r>
            <a:r>
              <a:rPr lang="en-US" i="1" dirty="0"/>
              <a:t>paired sample t test</a:t>
            </a:r>
            <a:r>
              <a:rPr lang="en-US" dirty="0"/>
              <a:t> </a:t>
            </a:r>
            <a:r>
              <a:rPr lang="en-US" dirty="0" err="1"/>
              <a:t>menunjukkan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adanya</a:t>
            </a:r>
            <a:r>
              <a:rPr lang="en-US" dirty="0"/>
              <a:t> </a:t>
            </a:r>
            <a:r>
              <a:rPr lang="en-US" dirty="0" err="1"/>
              <a:t>pengaruh</a:t>
            </a:r>
            <a:r>
              <a:rPr lang="en-US" dirty="0"/>
              <a:t> </a:t>
            </a:r>
            <a:r>
              <a:rPr lang="en-US" dirty="0" err="1"/>
              <a:t>penggunaan</a:t>
            </a:r>
            <a:r>
              <a:rPr lang="en-US" dirty="0"/>
              <a:t> media </a:t>
            </a:r>
            <a:r>
              <a:rPr lang="en-US" dirty="0" err="1" smtClean="0"/>
              <a:t>youtube</a:t>
            </a:r>
            <a:r>
              <a:rPr lang="en-US" dirty="0" smtClean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minat</a:t>
            </a:r>
            <a:r>
              <a:rPr lang="en-US" dirty="0"/>
              <a:t> </a:t>
            </a:r>
            <a:r>
              <a:rPr lang="en-US" dirty="0" err="1"/>
              <a:t>belajar</a:t>
            </a:r>
            <a:r>
              <a:rPr lang="en-US" dirty="0"/>
              <a:t> </a:t>
            </a:r>
            <a:r>
              <a:rPr lang="en-US" dirty="0" err="1"/>
              <a:t>siswa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melihat</a:t>
            </a:r>
            <a:r>
              <a:rPr lang="en-US" dirty="0"/>
              <a:t>  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perhitungan</a:t>
            </a:r>
            <a:r>
              <a:rPr lang="en-US" dirty="0"/>
              <a:t> </a:t>
            </a:r>
            <a:r>
              <a:rPr lang="en-US" dirty="0" err="1"/>
              <a:t>perbandingan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signifikansi</a:t>
            </a:r>
            <a:r>
              <a:rPr lang="en-US" dirty="0"/>
              <a:t> </a:t>
            </a:r>
            <a:r>
              <a:rPr lang="en-US" i="1" dirty="0"/>
              <a:t>two sided p</a:t>
            </a:r>
            <a:r>
              <a:rPr lang="en-US" dirty="0"/>
              <a:t> </a:t>
            </a:r>
            <a:r>
              <a:rPr lang="en-US" dirty="0" err="1"/>
              <a:t>menunjukkan</a:t>
            </a:r>
            <a:r>
              <a:rPr lang="en-US" dirty="0"/>
              <a:t> 0,001&lt;0.05, yang </a:t>
            </a:r>
            <a:r>
              <a:rPr lang="en-US" dirty="0" err="1"/>
              <a:t>artinya</a:t>
            </a:r>
            <a:r>
              <a:rPr lang="en-US" dirty="0"/>
              <a:t> </a:t>
            </a:r>
            <a:r>
              <a:rPr lang="en-US" dirty="0" err="1"/>
              <a:t>menurut</a:t>
            </a:r>
            <a:r>
              <a:rPr lang="en-US" dirty="0"/>
              <a:t> </a:t>
            </a:r>
            <a:r>
              <a:rPr lang="en-US" dirty="0" err="1"/>
              <a:t>struktur</a:t>
            </a:r>
            <a:r>
              <a:rPr lang="en-US" dirty="0"/>
              <a:t> </a:t>
            </a:r>
            <a:r>
              <a:rPr lang="en-US" dirty="0" err="1"/>
              <a:t>pengambilan</a:t>
            </a:r>
            <a:r>
              <a:rPr lang="en-US" dirty="0"/>
              <a:t> </a:t>
            </a:r>
            <a:r>
              <a:rPr lang="en-US" dirty="0" err="1"/>
              <a:t>keputusan</a:t>
            </a:r>
            <a:r>
              <a:rPr lang="en-US" dirty="0"/>
              <a:t> </a:t>
            </a:r>
            <a:r>
              <a:rPr lang="en-US" dirty="0" err="1"/>
              <a:t>hipotesis</a:t>
            </a:r>
            <a:r>
              <a:rPr lang="en-US" dirty="0"/>
              <a:t> </a:t>
            </a:r>
            <a:r>
              <a:rPr lang="en-US" i="1" dirty="0"/>
              <a:t>paired sample t test</a:t>
            </a:r>
            <a:r>
              <a:rPr lang="en-US" dirty="0"/>
              <a:t>, </a:t>
            </a:r>
            <a:r>
              <a:rPr lang="en-US" dirty="0" err="1"/>
              <a:t>variabel</a:t>
            </a:r>
            <a:r>
              <a:rPr lang="en-US" dirty="0"/>
              <a:t> X (</a:t>
            </a:r>
            <a:r>
              <a:rPr lang="en-US" dirty="0" smtClean="0"/>
              <a:t>media </a:t>
            </a:r>
            <a:r>
              <a:rPr lang="en-US" dirty="0" err="1" smtClean="0"/>
              <a:t>Youtube</a:t>
            </a:r>
            <a:r>
              <a:rPr lang="en-US" dirty="0" smtClean="0"/>
              <a:t>) </a:t>
            </a:r>
            <a:r>
              <a:rPr lang="en-US" dirty="0" err="1"/>
              <a:t>memiliki</a:t>
            </a:r>
            <a:r>
              <a:rPr lang="en-US" dirty="0"/>
              <a:t> </a:t>
            </a:r>
            <a:r>
              <a:rPr lang="en-US" dirty="0" err="1"/>
              <a:t>pengaruh</a:t>
            </a:r>
            <a:r>
              <a:rPr lang="en-US" dirty="0"/>
              <a:t>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variabel</a:t>
            </a:r>
            <a:r>
              <a:rPr lang="en-US" dirty="0"/>
              <a:t> (Y) </a:t>
            </a:r>
            <a:r>
              <a:rPr lang="en-US" dirty="0" err="1"/>
              <a:t>apabila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signifikasi</a:t>
            </a:r>
            <a:r>
              <a:rPr lang="en-US" dirty="0"/>
              <a:t> &lt;0,05.</a:t>
            </a:r>
          </a:p>
          <a:p>
            <a:pPr algn="just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135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2667000"/>
            <a:ext cx="10940415" cy="830997"/>
          </a:xfrm>
          <a:solidFill>
            <a:schemeClr val="tx2"/>
          </a:solidFill>
        </p:spPr>
        <p:txBody>
          <a:bodyPr/>
          <a:lstStyle/>
          <a:p>
            <a:pPr algn="ctr"/>
            <a:r>
              <a:rPr lang="en-US" sz="5400" dirty="0" smtClean="0">
                <a:solidFill>
                  <a:schemeClr val="bg1"/>
                </a:solidFill>
              </a:rPr>
              <a:t>TERIMA KASIH</a:t>
            </a:r>
            <a:endParaRPr 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16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092146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07179" y="2514600"/>
            <a:ext cx="3977639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6115" y="112776"/>
            <a:ext cx="11831320" cy="1042669"/>
          </a:xfrm>
          <a:prstGeom prst="rect">
            <a:avLst/>
          </a:prstGeom>
          <a:solidFill>
            <a:srgbClr val="1B4685"/>
          </a:solidFill>
        </p:spPr>
        <p:txBody>
          <a:bodyPr vert="horz" wrap="square" lIns="0" tIns="113664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894"/>
              </a:spcBef>
            </a:pPr>
            <a:r>
              <a:rPr spc="-10" dirty="0"/>
              <a:t>Pendahuluan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fld id="{81D60167-4931-47E6-BA6A-407CBD079E47}" type="slidenum">
              <a:rPr spc="-25" dirty="0"/>
              <a:t>2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245465" y="1551812"/>
            <a:ext cx="11676380" cy="353750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914400" algn="just">
              <a:spcBef>
                <a:spcPts val="105"/>
              </a:spcBef>
            </a:pPr>
            <a:r>
              <a:rPr lang="id-ID" sz="1600" dirty="0"/>
              <a:t>Kemajuan teknologi digital telah membawa perubahan besar dalam dunia pendidikan, khususnya dalam metode pembelajaran di sekolah dasar</a:t>
            </a:r>
            <a:r>
              <a:rPr lang="en-US" sz="1600" dirty="0"/>
              <a:t>  (Aziz &amp; </a:t>
            </a:r>
            <a:r>
              <a:rPr lang="en-US" sz="1600" dirty="0" err="1"/>
              <a:t>Zakir</a:t>
            </a:r>
            <a:r>
              <a:rPr lang="en-US" sz="1600" dirty="0"/>
              <a:t>, 2022)</a:t>
            </a:r>
            <a:r>
              <a:rPr lang="id-ID" sz="1600" dirty="0"/>
              <a:t>. </a:t>
            </a:r>
            <a:r>
              <a:rPr lang="id-ID" sz="1600" dirty="0" smtClean="0"/>
              <a:t>Digitalisasi </a:t>
            </a:r>
            <a:r>
              <a:rPr lang="id-ID" sz="1600" dirty="0"/>
              <a:t>dalam dunia pendidikan memungkinkan terciptanya metode pembelajaran yang lebih inovatif, fleksibel, dan menarik bagi siswa </a:t>
            </a:r>
            <a:r>
              <a:rPr lang="en-US" sz="1600" dirty="0"/>
              <a:t>(</a:t>
            </a:r>
            <a:r>
              <a:rPr lang="en-US" sz="1600" dirty="0" err="1"/>
              <a:t>Thoriq</a:t>
            </a:r>
            <a:r>
              <a:rPr lang="en-US" sz="1600" dirty="0"/>
              <a:t> et al., 2024</a:t>
            </a:r>
            <a:r>
              <a:rPr lang="en-US" sz="1600" dirty="0" smtClean="0"/>
              <a:t>). Salah </a:t>
            </a:r>
            <a:r>
              <a:rPr lang="en-US" sz="1600" dirty="0" err="1" smtClean="0"/>
              <a:t>satunya</a:t>
            </a:r>
            <a:r>
              <a:rPr lang="en-US" sz="1600" dirty="0" smtClean="0"/>
              <a:t> </a:t>
            </a:r>
            <a:r>
              <a:rPr lang="en-US" sz="1600" dirty="0" err="1" smtClean="0"/>
              <a:t>adalah</a:t>
            </a:r>
            <a:r>
              <a:rPr lang="en-US" sz="1600" dirty="0" smtClean="0"/>
              <a:t> </a:t>
            </a:r>
            <a:r>
              <a:rPr lang="en-US" sz="1600" dirty="0" err="1" smtClean="0"/>
              <a:t>penggunaan</a:t>
            </a:r>
            <a:r>
              <a:rPr lang="en-US" sz="1600" dirty="0" smtClean="0"/>
              <a:t> media </a:t>
            </a:r>
            <a:r>
              <a:rPr lang="en-US" sz="1600" dirty="0" err="1" smtClean="0"/>
              <a:t>pembelajaran</a:t>
            </a:r>
            <a:r>
              <a:rPr lang="en-US" sz="1600" dirty="0"/>
              <a:t> </a:t>
            </a:r>
            <a:r>
              <a:rPr lang="en-US" sz="1600" dirty="0" err="1" smtClean="0"/>
              <a:t>dalam</a:t>
            </a:r>
            <a:r>
              <a:rPr lang="en-US" sz="1600" dirty="0" smtClean="0"/>
              <a:t> proses </a:t>
            </a:r>
            <a:r>
              <a:rPr lang="en-US" sz="1600" dirty="0" err="1" smtClean="0"/>
              <a:t>kegiatan</a:t>
            </a:r>
            <a:r>
              <a:rPr lang="en-US" sz="1600" dirty="0" smtClean="0"/>
              <a:t> </a:t>
            </a:r>
            <a:r>
              <a:rPr lang="en-US" sz="1600" dirty="0" err="1" smtClean="0"/>
              <a:t>belajar</a:t>
            </a:r>
            <a:r>
              <a:rPr lang="en-US" sz="1600" dirty="0" smtClean="0"/>
              <a:t>. </a:t>
            </a:r>
            <a:r>
              <a:rPr lang="en-US" sz="1600" dirty="0" err="1" smtClean="0"/>
              <a:t>Penggunaan</a:t>
            </a:r>
            <a:r>
              <a:rPr lang="en-US" sz="1600" dirty="0" smtClean="0"/>
              <a:t> media </a:t>
            </a:r>
            <a:r>
              <a:rPr lang="en-US" sz="1600" dirty="0" err="1" smtClean="0"/>
              <a:t>belajar</a:t>
            </a:r>
            <a:r>
              <a:rPr lang="en-US" sz="1600" dirty="0" smtClean="0"/>
              <a:t> yang </a:t>
            </a:r>
            <a:r>
              <a:rPr lang="en-US" sz="1600" dirty="0" err="1" smtClean="0"/>
              <a:t>tepat</a:t>
            </a:r>
            <a:r>
              <a:rPr lang="en-US" sz="1600" dirty="0" smtClean="0"/>
              <a:t>, </a:t>
            </a:r>
            <a:r>
              <a:rPr lang="en-US" sz="1600" dirty="0" err="1" smtClean="0"/>
              <a:t>dapat</a:t>
            </a:r>
            <a:r>
              <a:rPr lang="en-US" sz="1600" dirty="0" smtClean="0"/>
              <a:t> </a:t>
            </a:r>
            <a:r>
              <a:rPr lang="en-US" sz="1600" dirty="0" err="1" smtClean="0"/>
              <a:t>membawa</a:t>
            </a:r>
            <a:r>
              <a:rPr lang="en-US" sz="1600" dirty="0" smtClean="0"/>
              <a:t> </a:t>
            </a:r>
            <a:r>
              <a:rPr lang="en-US" sz="1600" dirty="0" err="1" smtClean="0"/>
              <a:t>pengaruh</a:t>
            </a:r>
            <a:r>
              <a:rPr lang="en-US" sz="1600" dirty="0" smtClean="0"/>
              <a:t> </a:t>
            </a:r>
            <a:r>
              <a:rPr lang="en-US" sz="1600" dirty="0" err="1" smtClean="0"/>
              <a:t>bagi</a:t>
            </a:r>
            <a:r>
              <a:rPr lang="en-US" sz="1600" dirty="0" smtClean="0"/>
              <a:t> </a:t>
            </a:r>
            <a:r>
              <a:rPr lang="en-US" sz="1600" dirty="0" err="1" smtClean="0"/>
              <a:t>siswa</a:t>
            </a:r>
            <a:r>
              <a:rPr lang="en-US" sz="1600" dirty="0" smtClean="0"/>
              <a:t> </a:t>
            </a:r>
            <a:r>
              <a:rPr lang="en-US" sz="1600" dirty="0" err="1" smtClean="0"/>
              <a:t>dalam</a:t>
            </a:r>
            <a:r>
              <a:rPr lang="en-US" sz="1600" dirty="0" smtClean="0"/>
              <a:t> proses </a:t>
            </a:r>
            <a:r>
              <a:rPr lang="en-US" sz="1600" dirty="0" err="1" smtClean="0"/>
              <a:t>belajar</a:t>
            </a:r>
            <a:r>
              <a:rPr lang="en-US" sz="1600" dirty="0" smtClean="0"/>
              <a:t>. </a:t>
            </a:r>
            <a:endParaRPr lang="en-US" sz="1600" dirty="0"/>
          </a:p>
          <a:p>
            <a:pPr marL="12700" marR="5080" indent="914400" algn="just">
              <a:spcBef>
                <a:spcPts val="105"/>
              </a:spcBef>
            </a:pPr>
            <a:r>
              <a:rPr lang="id-ID" sz="1600" dirty="0"/>
              <a:t>Hasil observasi yang </a:t>
            </a:r>
            <a:r>
              <a:rPr lang="id-ID" sz="1600" dirty="0" smtClean="0"/>
              <a:t>dilakukan </a:t>
            </a:r>
            <a:r>
              <a:rPr lang="id-ID" sz="1600" dirty="0"/>
              <a:t>di SDN </a:t>
            </a:r>
            <a:r>
              <a:rPr lang="en-US" sz="1600" dirty="0" err="1" smtClean="0"/>
              <a:t>Jedongcangkring</a:t>
            </a:r>
            <a:r>
              <a:rPr lang="id-ID" sz="1600" dirty="0" smtClean="0"/>
              <a:t> </a:t>
            </a:r>
            <a:r>
              <a:rPr lang="id-ID" sz="1600" dirty="0"/>
              <a:t>diperoleh bahwa guru hanya menggunakan </a:t>
            </a:r>
            <a:r>
              <a:rPr lang="id-ID" sz="1600" dirty="0" smtClean="0"/>
              <a:t>me</a:t>
            </a:r>
            <a:r>
              <a:rPr lang="en-US" sz="1600" dirty="0" err="1" smtClean="0"/>
              <a:t>dia</a:t>
            </a:r>
            <a:r>
              <a:rPr lang="en-US" sz="1600" dirty="0" smtClean="0"/>
              <a:t> </a:t>
            </a:r>
            <a:r>
              <a:rPr lang="id-ID" sz="1600" dirty="0" smtClean="0"/>
              <a:t> </a:t>
            </a:r>
            <a:r>
              <a:rPr lang="id-ID" sz="1600" dirty="0"/>
              <a:t>konvensional dalam proses pembelajaran </a:t>
            </a:r>
            <a:r>
              <a:rPr lang="id-ID" sz="1600" dirty="0" smtClean="0"/>
              <a:t>IPA</a:t>
            </a:r>
            <a:r>
              <a:rPr lang="en-US" sz="1600" dirty="0" smtClean="0"/>
              <a:t>S</a:t>
            </a:r>
            <a:r>
              <a:rPr lang="id-ID" sz="1600" dirty="0" smtClean="0"/>
              <a:t>, </a:t>
            </a:r>
            <a:r>
              <a:rPr lang="en-US" sz="1600" dirty="0" err="1" smtClean="0"/>
              <a:t>siswa</a:t>
            </a:r>
            <a:r>
              <a:rPr lang="en-US" sz="1600" dirty="0" smtClean="0"/>
              <a:t> </a:t>
            </a:r>
            <a:r>
              <a:rPr lang="en-US" sz="1600" dirty="0" err="1" smtClean="0"/>
              <a:t>mudah</a:t>
            </a:r>
            <a:r>
              <a:rPr lang="en-US" sz="1600" dirty="0" smtClean="0"/>
              <a:t> </a:t>
            </a:r>
            <a:r>
              <a:rPr lang="en-US" sz="1600" dirty="0" err="1" smtClean="0"/>
              <a:t>merasa</a:t>
            </a:r>
            <a:r>
              <a:rPr lang="en-US" sz="1600" dirty="0" smtClean="0"/>
              <a:t> </a:t>
            </a:r>
            <a:r>
              <a:rPr lang="en-US" sz="1600" dirty="0" err="1" smtClean="0"/>
              <a:t>bosan</a:t>
            </a:r>
            <a:r>
              <a:rPr lang="en-US" sz="1600" dirty="0" smtClean="0"/>
              <a:t> </a:t>
            </a:r>
            <a:r>
              <a:rPr lang="en-US" sz="1600" dirty="0" err="1" smtClean="0"/>
              <a:t>dan</a:t>
            </a:r>
            <a:r>
              <a:rPr lang="en-US" sz="1600" dirty="0" smtClean="0"/>
              <a:t> </a:t>
            </a:r>
            <a:r>
              <a:rPr lang="en-US" sz="1600" dirty="0" err="1" smtClean="0"/>
              <a:t>kurang</a:t>
            </a:r>
            <a:r>
              <a:rPr lang="en-US" sz="1600" dirty="0" smtClean="0"/>
              <a:t> </a:t>
            </a:r>
            <a:r>
              <a:rPr lang="en-US" sz="1600" dirty="0" err="1" smtClean="0"/>
              <a:t>bersemangat</a:t>
            </a:r>
            <a:r>
              <a:rPr lang="en-US" sz="1600" dirty="0" smtClean="0"/>
              <a:t> </a:t>
            </a:r>
            <a:r>
              <a:rPr lang="en-US" sz="1600" dirty="0" err="1" smtClean="0"/>
              <a:t>dalam</a:t>
            </a:r>
            <a:r>
              <a:rPr lang="en-US" sz="1600" dirty="0" smtClean="0"/>
              <a:t> </a:t>
            </a:r>
            <a:r>
              <a:rPr lang="en-US" sz="1600" dirty="0" err="1" smtClean="0"/>
              <a:t>pembelajaran</a:t>
            </a:r>
            <a:r>
              <a:rPr lang="en-US" sz="1600" dirty="0" smtClean="0"/>
              <a:t>, </a:t>
            </a:r>
            <a:r>
              <a:rPr lang="en-US" sz="1600" dirty="0" err="1" smtClean="0"/>
              <a:t>serta</a:t>
            </a:r>
            <a:r>
              <a:rPr lang="en-US" sz="1600" dirty="0"/>
              <a:t> </a:t>
            </a:r>
            <a:r>
              <a:rPr lang="en-US" sz="1600" dirty="0" err="1" smtClean="0"/>
              <a:t>kurang</a:t>
            </a:r>
            <a:r>
              <a:rPr lang="en-US" sz="1600" dirty="0" smtClean="0"/>
              <a:t> </a:t>
            </a:r>
            <a:r>
              <a:rPr lang="en-US" sz="1600" dirty="0" err="1" smtClean="0"/>
              <a:t>memahami</a:t>
            </a:r>
            <a:r>
              <a:rPr lang="en-US" sz="1600" dirty="0" smtClean="0"/>
              <a:t> </a:t>
            </a:r>
            <a:r>
              <a:rPr lang="en-US" sz="1600" dirty="0" err="1" smtClean="0"/>
              <a:t>materi</a:t>
            </a:r>
            <a:r>
              <a:rPr lang="en-US" sz="1600" dirty="0" smtClean="0"/>
              <a:t> yang </a:t>
            </a:r>
            <a:r>
              <a:rPr lang="en-US" sz="1600" dirty="0" err="1" smtClean="0"/>
              <a:t>disampaikan</a:t>
            </a:r>
            <a:r>
              <a:rPr lang="en-US" sz="1600" dirty="0" smtClean="0"/>
              <a:t>.</a:t>
            </a:r>
            <a:r>
              <a:rPr lang="id-ID" sz="1600" dirty="0" smtClean="0"/>
              <a:t> </a:t>
            </a:r>
            <a:r>
              <a:rPr lang="id-ID" sz="1600" dirty="0"/>
              <a:t>Dengan demikian, diperlukan adanya </a:t>
            </a:r>
            <a:r>
              <a:rPr lang="id-ID" sz="1600" dirty="0" smtClean="0"/>
              <a:t>m</a:t>
            </a:r>
            <a:r>
              <a:rPr lang="en-US" sz="1600" dirty="0" err="1" smtClean="0"/>
              <a:t>edia</a:t>
            </a:r>
            <a:r>
              <a:rPr lang="id-ID" sz="1600" dirty="0" smtClean="0"/>
              <a:t> pembelajaran</a:t>
            </a:r>
            <a:r>
              <a:rPr lang="en-US" sz="1600" dirty="0" smtClean="0"/>
              <a:t> </a:t>
            </a:r>
            <a:r>
              <a:rPr lang="en-US" sz="1600" dirty="0" err="1" smtClean="0"/>
              <a:t>baru</a:t>
            </a:r>
            <a:r>
              <a:rPr lang="id-ID" sz="1600" dirty="0" smtClean="0"/>
              <a:t> </a:t>
            </a:r>
            <a:r>
              <a:rPr lang="id-ID" sz="1600" dirty="0"/>
              <a:t>untuk meningkatkan </a:t>
            </a:r>
            <a:r>
              <a:rPr lang="en-US" sz="1600" dirty="0" err="1" smtClean="0"/>
              <a:t>minat</a:t>
            </a:r>
            <a:r>
              <a:rPr lang="id-ID" sz="1600" dirty="0" smtClean="0"/>
              <a:t> </a:t>
            </a:r>
            <a:r>
              <a:rPr lang="id-ID" sz="1600" dirty="0"/>
              <a:t>belajar siswa dalam pembelajaran </a:t>
            </a:r>
            <a:r>
              <a:rPr lang="id-ID" sz="1600" dirty="0" smtClean="0"/>
              <a:t>IPA</a:t>
            </a:r>
            <a:r>
              <a:rPr lang="en-US" sz="1600" dirty="0" smtClean="0"/>
              <a:t>S. </a:t>
            </a:r>
            <a:r>
              <a:rPr lang="id-ID" sz="1600" dirty="0" smtClean="0"/>
              <a:t>Oleh k</a:t>
            </a:r>
            <a:r>
              <a:rPr lang="en-US" sz="1600" dirty="0" smtClean="0"/>
              <a:t>arena</a:t>
            </a:r>
            <a:r>
              <a:rPr lang="id-ID" sz="1600" dirty="0" smtClean="0"/>
              <a:t> </a:t>
            </a:r>
            <a:r>
              <a:rPr lang="id-ID" sz="1600" dirty="0"/>
              <a:t>itu, untuk mengatasi hal tersebut maka peneliti ingin menggunakan </a:t>
            </a:r>
            <a:r>
              <a:rPr lang="id-ID" sz="1600" dirty="0" smtClean="0"/>
              <a:t>m</a:t>
            </a:r>
            <a:r>
              <a:rPr lang="en-US" sz="1600" dirty="0" err="1" smtClean="0"/>
              <a:t>edia</a:t>
            </a:r>
            <a:r>
              <a:rPr lang="id-ID" sz="1600" dirty="0" smtClean="0"/>
              <a:t> </a:t>
            </a:r>
            <a:r>
              <a:rPr lang="id-ID" sz="1600" dirty="0"/>
              <a:t>pembelajaran </a:t>
            </a:r>
            <a:r>
              <a:rPr lang="en-US" sz="1600" dirty="0" smtClean="0"/>
              <a:t>Audio Visual </a:t>
            </a:r>
            <a:r>
              <a:rPr lang="en-US" sz="1600" dirty="0" err="1" smtClean="0"/>
              <a:t>untuk</a:t>
            </a:r>
            <a:r>
              <a:rPr lang="en-US" sz="1600" dirty="0" smtClean="0"/>
              <a:t> </a:t>
            </a:r>
            <a:r>
              <a:rPr lang="en-US" sz="1600" dirty="0" err="1" smtClean="0"/>
              <a:t>meningkatkan</a:t>
            </a:r>
            <a:r>
              <a:rPr lang="en-US" sz="1600" dirty="0" smtClean="0"/>
              <a:t> </a:t>
            </a:r>
            <a:r>
              <a:rPr lang="en-US" sz="1600" dirty="0" err="1" smtClean="0"/>
              <a:t>minat</a:t>
            </a:r>
            <a:r>
              <a:rPr lang="en-US" sz="1600" dirty="0" smtClean="0"/>
              <a:t> </a:t>
            </a:r>
            <a:r>
              <a:rPr lang="en-US" sz="1600" dirty="0" err="1" smtClean="0"/>
              <a:t>belajar</a:t>
            </a:r>
            <a:r>
              <a:rPr lang="en-US" sz="1600" dirty="0" smtClean="0"/>
              <a:t> </a:t>
            </a:r>
            <a:r>
              <a:rPr lang="en-US" sz="1600" dirty="0" err="1" smtClean="0"/>
              <a:t>siswa</a:t>
            </a:r>
            <a:r>
              <a:rPr lang="id-ID" sz="1600" dirty="0" smtClean="0"/>
              <a:t>.</a:t>
            </a:r>
            <a:endParaRPr lang="en-US" sz="1600" dirty="0"/>
          </a:p>
          <a:p>
            <a:pPr marL="12700" marR="5080" indent="914400" algn="just">
              <a:spcBef>
                <a:spcPts val="105"/>
              </a:spcBef>
            </a:pPr>
            <a:endParaRPr lang="en-US" sz="1600" dirty="0"/>
          </a:p>
          <a:p>
            <a:pPr marL="12700" marR="5080" indent="914400" algn="just">
              <a:spcBef>
                <a:spcPts val="105"/>
              </a:spcBef>
            </a:pPr>
            <a:endParaRPr lang="en-US" sz="1600" dirty="0"/>
          </a:p>
          <a:p>
            <a:pPr marL="12700" marR="5080" indent="914400" algn="just">
              <a:spcBef>
                <a:spcPts val="105"/>
              </a:spcBef>
            </a:pPr>
            <a:endParaRPr lang="en-US" sz="1600" dirty="0"/>
          </a:p>
          <a:p>
            <a:pPr marL="12700" marR="5080" indent="914400" algn="just">
              <a:spcBef>
                <a:spcPts val="105"/>
              </a:spcBef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6115" y="112776"/>
            <a:ext cx="11831320" cy="791882"/>
          </a:xfrm>
          <a:prstGeom prst="rect">
            <a:avLst/>
          </a:prstGeom>
          <a:solidFill>
            <a:srgbClr val="1B4685"/>
          </a:solidFill>
        </p:spPr>
        <p:txBody>
          <a:bodyPr vert="horz" wrap="square" lIns="0" tIns="113664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894"/>
              </a:spcBef>
            </a:pPr>
            <a:r>
              <a:rPr lang="en-US" spc="-10" dirty="0" err="1" smtClean="0"/>
              <a:t>Pertanyaan</a:t>
            </a:r>
            <a:r>
              <a:rPr lang="en-US" spc="-10" dirty="0" smtClean="0"/>
              <a:t> </a:t>
            </a:r>
            <a:r>
              <a:rPr lang="en-US" spc="-10" dirty="0" err="1" smtClean="0"/>
              <a:t>Penelitian</a:t>
            </a:r>
            <a:r>
              <a:rPr lang="en-US" spc="-10" dirty="0" smtClean="0"/>
              <a:t> (</a:t>
            </a:r>
            <a:r>
              <a:rPr lang="en-US" spc="-10" dirty="0" err="1" smtClean="0"/>
              <a:t>Rumusan</a:t>
            </a:r>
            <a:r>
              <a:rPr lang="en-US" spc="-10" dirty="0" smtClean="0"/>
              <a:t> </a:t>
            </a:r>
            <a:r>
              <a:rPr lang="en-US" spc="-10" dirty="0" err="1" smtClean="0"/>
              <a:t>Masalah</a:t>
            </a:r>
            <a:r>
              <a:rPr lang="en-US" spc="-10" dirty="0" smtClean="0"/>
              <a:t>)</a:t>
            </a:r>
            <a:endParaRPr spc="-1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fld id="{81D60167-4931-47E6-BA6A-407CBD079E47}" type="slidenum">
              <a:rPr spc="-25" dirty="0"/>
              <a:t>3</a:t>
            </a:fld>
            <a:endParaRPr spc="-25" dirty="0"/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609600" y="3048000"/>
            <a:ext cx="10940415" cy="598882"/>
          </a:xfrm>
          <a:prstGeom prst="rect">
            <a:avLst/>
          </a:prstGeom>
        </p:spPr>
        <p:txBody>
          <a:bodyPr vert="horz" wrap="square" lIns="0" tIns="44450" rIns="0" bIns="0" rtlCol="0">
            <a:spAutoFit/>
          </a:bodyPr>
          <a:lstStyle/>
          <a:p>
            <a:pPr marL="12700" marR="5080" algn="ctr">
              <a:lnSpc>
                <a:spcPct val="89700"/>
              </a:lnSpc>
              <a:spcBef>
                <a:spcPts val="350"/>
              </a:spcBef>
            </a:pPr>
            <a:r>
              <a:rPr lang="en-US" spc="-10" dirty="0" err="1" smtClean="0"/>
              <a:t>Bagaimana</a:t>
            </a:r>
            <a:r>
              <a:rPr lang="en-US" spc="-10" dirty="0" smtClean="0"/>
              <a:t> </a:t>
            </a:r>
            <a:r>
              <a:rPr lang="en-US" spc="-10" dirty="0" err="1" smtClean="0"/>
              <a:t>pengaruh</a:t>
            </a:r>
            <a:r>
              <a:rPr lang="en-US" spc="-10" dirty="0"/>
              <a:t> </a:t>
            </a:r>
            <a:r>
              <a:rPr lang="en-US" spc="-10" dirty="0" err="1" smtClean="0"/>
              <a:t>penggunaan</a:t>
            </a:r>
            <a:r>
              <a:rPr lang="en-US" spc="-10" dirty="0" smtClean="0"/>
              <a:t> media </a:t>
            </a:r>
            <a:r>
              <a:rPr lang="en-US" i="1" spc="-10" dirty="0" err="1" smtClean="0"/>
              <a:t>Youtube</a:t>
            </a:r>
            <a:r>
              <a:rPr lang="en-US" i="1" spc="-10" dirty="0" smtClean="0"/>
              <a:t> </a:t>
            </a:r>
            <a:r>
              <a:rPr lang="en-US" spc="-10" dirty="0" smtClean="0"/>
              <a:t> </a:t>
            </a:r>
            <a:r>
              <a:rPr lang="en-US" spc="-10" dirty="0" err="1" smtClean="0"/>
              <a:t>terhadap</a:t>
            </a:r>
            <a:r>
              <a:rPr lang="en-US" spc="-10" dirty="0" smtClean="0"/>
              <a:t>  </a:t>
            </a:r>
            <a:r>
              <a:rPr lang="en-US" i="1" spc="-10" dirty="0" err="1" smtClean="0"/>
              <a:t>Minat</a:t>
            </a:r>
            <a:r>
              <a:rPr lang="en-US" i="1" spc="-10" dirty="0" smtClean="0"/>
              <a:t>  </a:t>
            </a:r>
            <a:r>
              <a:rPr lang="en-US" spc="-10" dirty="0" err="1" smtClean="0"/>
              <a:t>belajar</a:t>
            </a:r>
            <a:r>
              <a:rPr lang="en-US" spc="-10" dirty="0" smtClean="0"/>
              <a:t> </a:t>
            </a:r>
            <a:r>
              <a:rPr lang="en-US" spc="-10" dirty="0" err="1" smtClean="0"/>
              <a:t>siswa</a:t>
            </a:r>
            <a:r>
              <a:rPr lang="en-US" spc="-10" dirty="0" smtClean="0"/>
              <a:t> </a:t>
            </a:r>
            <a:r>
              <a:rPr lang="en-US" spc="-10" dirty="0" err="1" smtClean="0"/>
              <a:t>pada</a:t>
            </a:r>
            <a:r>
              <a:rPr lang="en-US" spc="-10" dirty="0" smtClean="0"/>
              <a:t> </a:t>
            </a:r>
            <a:r>
              <a:rPr lang="en-US" spc="-10" dirty="0" err="1" smtClean="0"/>
              <a:t>pembelajaran</a:t>
            </a:r>
            <a:r>
              <a:rPr lang="en-US" spc="-10" dirty="0" smtClean="0"/>
              <a:t> IPAS di </a:t>
            </a:r>
            <a:r>
              <a:rPr lang="en-US" spc="-10" dirty="0" err="1" smtClean="0"/>
              <a:t>sekolah</a:t>
            </a:r>
            <a:r>
              <a:rPr lang="en-US" spc="-10" dirty="0" smtClean="0"/>
              <a:t> </a:t>
            </a:r>
            <a:r>
              <a:rPr lang="en-US" spc="-10" dirty="0" err="1" smtClean="0"/>
              <a:t>dasar</a:t>
            </a:r>
            <a:r>
              <a:rPr lang="en-US" spc="-10" dirty="0" smtClean="0"/>
              <a:t>?</a:t>
            </a:r>
            <a:endParaRPr spc="-1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66115" y="112776"/>
            <a:ext cx="11831320" cy="791882"/>
          </a:xfrm>
          <a:prstGeom prst="rect">
            <a:avLst/>
          </a:prstGeom>
          <a:solidFill>
            <a:srgbClr val="1B4685"/>
          </a:solidFill>
        </p:spPr>
        <p:txBody>
          <a:bodyPr vert="horz" wrap="square" lIns="0" tIns="113664" rIns="0" bIns="0" rtlCol="0">
            <a:spAutoFit/>
          </a:bodyPr>
          <a:lstStyle/>
          <a:p>
            <a:pPr marL="2540" algn="ctr">
              <a:lnSpc>
                <a:spcPct val="100000"/>
              </a:lnSpc>
              <a:spcBef>
                <a:spcPts val="894"/>
              </a:spcBef>
            </a:pPr>
            <a:r>
              <a:rPr lang="en-US" spc="-10" dirty="0" err="1" smtClean="0"/>
              <a:t>Tujuan</a:t>
            </a:r>
            <a:r>
              <a:rPr lang="en-US" spc="-10" dirty="0" smtClean="0"/>
              <a:t> </a:t>
            </a:r>
            <a:r>
              <a:rPr lang="en-US" spc="-10" dirty="0" err="1" smtClean="0"/>
              <a:t>Penelitian</a:t>
            </a:r>
            <a:endParaRPr spc="-10" dirty="0"/>
          </a:p>
        </p:txBody>
      </p:sp>
      <p:sp>
        <p:nvSpPr>
          <p:cNvPr id="7" name="object 7"/>
          <p:cNvSpPr txBox="1"/>
          <p:nvPr/>
        </p:nvSpPr>
        <p:spPr>
          <a:xfrm>
            <a:off x="1953514" y="4516373"/>
            <a:ext cx="71818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Pretest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499608" y="4516373"/>
            <a:ext cx="1068070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Treatment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9345930" y="4516373"/>
            <a:ext cx="817244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Posttest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fld id="{81D60167-4931-47E6-BA6A-407CBD079E47}" type="slidenum">
              <a:rPr spc="-25" dirty="0"/>
              <a:t>4</a:t>
            </a:fld>
            <a:endParaRPr spc="-25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2819400"/>
            <a:ext cx="96011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/>
              <a:t>Penelitian</a:t>
            </a:r>
            <a:r>
              <a:rPr lang="en-US" dirty="0" smtClean="0"/>
              <a:t> </a:t>
            </a:r>
            <a:r>
              <a:rPr lang="en-US" dirty="0" err="1" smtClean="0"/>
              <a:t>ini</a:t>
            </a:r>
            <a:r>
              <a:rPr lang="en-US" dirty="0" smtClean="0"/>
              <a:t> </a:t>
            </a:r>
            <a:r>
              <a:rPr lang="en-US" dirty="0" err="1" smtClean="0"/>
              <a:t>bertujuan</a:t>
            </a:r>
            <a:r>
              <a:rPr lang="en-US" dirty="0" smtClean="0"/>
              <a:t>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mengetahui</a:t>
            </a:r>
            <a:r>
              <a:rPr lang="en-US" dirty="0" smtClean="0"/>
              <a:t> </a:t>
            </a:r>
            <a:r>
              <a:rPr lang="en-US" dirty="0" err="1" smtClean="0"/>
              <a:t>bagaimana</a:t>
            </a:r>
            <a:r>
              <a:rPr lang="en-US" dirty="0" smtClean="0"/>
              <a:t> </a:t>
            </a:r>
            <a:r>
              <a:rPr lang="en-US" dirty="0" err="1" smtClean="0"/>
              <a:t>pengaruh</a:t>
            </a:r>
            <a:r>
              <a:rPr lang="en-US" dirty="0" smtClean="0"/>
              <a:t> </a:t>
            </a:r>
            <a:r>
              <a:rPr lang="en-US" dirty="0" err="1" smtClean="0"/>
              <a:t>penggunaan</a:t>
            </a:r>
            <a:r>
              <a:rPr lang="en-US" dirty="0" smtClean="0"/>
              <a:t> media </a:t>
            </a:r>
            <a:r>
              <a:rPr lang="en-US" i="1" dirty="0" err="1" smtClean="0"/>
              <a:t>Youtube</a:t>
            </a:r>
            <a:r>
              <a:rPr lang="en-US" i="1" dirty="0" smtClean="0"/>
              <a:t> </a:t>
            </a:r>
            <a:r>
              <a:rPr lang="en-US" spc="-10" dirty="0" err="1" smtClean="0"/>
              <a:t>terhadap</a:t>
            </a:r>
            <a:r>
              <a:rPr lang="en-US" spc="-10" dirty="0" smtClean="0"/>
              <a:t> </a:t>
            </a:r>
            <a:r>
              <a:rPr lang="en-US" i="1" spc="-10" dirty="0" err="1" smtClean="0"/>
              <a:t>Minat</a:t>
            </a:r>
            <a:r>
              <a:rPr lang="en-US" i="1" spc="-10" dirty="0" smtClean="0"/>
              <a:t> </a:t>
            </a:r>
            <a:r>
              <a:rPr lang="en-US" spc="-10" dirty="0" smtClean="0"/>
              <a:t> </a:t>
            </a:r>
            <a:r>
              <a:rPr lang="en-US" spc="-10" dirty="0" err="1" smtClean="0"/>
              <a:t>belajar</a:t>
            </a:r>
            <a:r>
              <a:rPr lang="en-US" spc="-10" dirty="0" smtClean="0"/>
              <a:t> </a:t>
            </a:r>
            <a:r>
              <a:rPr lang="en-US" spc="-10" dirty="0" err="1" smtClean="0"/>
              <a:t>siswa</a:t>
            </a:r>
            <a:r>
              <a:rPr lang="en-US" spc="-10" dirty="0" smtClean="0"/>
              <a:t> </a:t>
            </a:r>
            <a:r>
              <a:rPr lang="en-US" spc="-10" dirty="0" err="1" smtClean="0"/>
              <a:t>pada</a:t>
            </a:r>
            <a:r>
              <a:rPr lang="en-US" spc="-10" dirty="0" smtClean="0"/>
              <a:t> </a:t>
            </a:r>
            <a:r>
              <a:rPr lang="en-US" spc="-10" dirty="0" err="1" smtClean="0"/>
              <a:t>pembelajaran</a:t>
            </a:r>
            <a:r>
              <a:rPr lang="en-US" spc="-10" dirty="0" smtClean="0"/>
              <a:t> IPAS di </a:t>
            </a:r>
            <a:r>
              <a:rPr lang="en-US" spc="-10" dirty="0" err="1" smtClean="0"/>
              <a:t>sekolah</a:t>
            </a:r>
            <a:r>
              <a:rPr lang="en-US" spc="-10" dirty="0" smtClean="0"/>
              <a:t> </a:t>
            </a:r>
            <a:r>
              <a:rPr lang="en-US" spc="-10" dirty="0" err="1" smtClean="0"/>
              <a:t>dasar</a:t>
            </a:r>
            <a:r>
              <a:rPr lang="en-US" spc="-10" dirty="0" smtClean="0"/>
              <a:t> 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6115" y="112776"/>
            <a:ext cx="11831320" cy="791882"/>
          </a:xfrm>
          <a:prstGeom prst="rect">
            <a:avLst/>
          </a:prstGeom>
          <a:solidFill>
            <a:srgbClr val="1B4685"/>
          </a:solidFill>
        </p:spPr>
        <p:txBody>
          <a:bodyPr vert="horz" wrap="square" lIns="0" tIns="113664" rIns="0" bIns="0" rtlCol="0">
            <a:spAutoFit/>
          </a:bodyPr>
          <a:lstStyle/>
          <a:p>
            <a:pPr marL="3810" algn="ctr">
              <a:lnSpc>
                <a:spcPct val="100000"/>
              </a:lnSpc>
              <a:spcBef>
                <a:spcPts val="894"/>
              </a:spcBef>
            </a:pPr>
            <a:r>
              <a:rPr lang="en-US" spc="-10" dirty="0" err="1" smtClean="0"/>
              <a:t>Manfaat</a:t>
            </a:r>
            <a:r>
              <a:rPr lang="en-US" spc="-10" dirty="0" smtClean="0"/>
              <a:t> </a:t>
            </a:r>
            <a:r>
              <a:rPr lang="en-US" spc="-10" dirty="0" err="1" smtClean="0"/>
              <a:t>Penelitian</a:t>
            </a:r>
            <a:endParaRPr spc="-10" dirty="0"/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fld id="{81D60167-4931-47E6-BA6A-407CBD079E47}" type="slidenum">
              <a:rPr spc="-25" dirty="0"/>
              <a:t>5</a:t>
            </a:fld>
            <a:endParaRPr spc="-25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1905000"/>
            <a:ext cx="10210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AutoNum type="arabicPeriod"/>
            </a:pP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Penggunaan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media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Youtube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harapkan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dapat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menjadi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referensi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bagi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guru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menggunakan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media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pembelajaran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yang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inovatif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sehingga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proses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pembelajaran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menjadi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lebih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menarik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dan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tidak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monoton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342900" indent="-342900" algn="just">
              <a:buAutoNum type="arabicPeriod"/>
            </a:pP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Penggunaan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media </a:t>
            </a:r>
            <a:r>
              <a:rPr lang="en-US" i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Youtube</a:t>
            </a:r>
            <a:r>
              <a:rPr lang="en-US" i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ini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di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harapkan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dapat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menjadi</a:t>
            </a: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salah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satu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solusi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dalam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meningkatkan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minat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belajar</a:t>
            </a:r>
            <a:r>
              <a:rPr lang="en-US" sz="1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8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siswa</a:t>
            </a:r>
            <a:r>
              <a:rPr lang="en-US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id-ID" sz="18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6115" y="112776"/>
            <a:ext cx="11831320" cy="791882"/>
          </a:xfrm>
          <a:prstGeom prst="rect">
            <a:avLst/>
          </a:prstGeom>
          <a:solidFill>
            <a:srgbClr val="1B4685"/>
          </a:solidFill>
        </p:spPr>
        <p:txBody>
          <a:bodyPr vert="horz" wrap="square" lIns="0" tIns="113664" rIns="0" bIns="0" rtlCol="0">
            <a:spAutoFit/>
          </a:bodyPr>
          <a:lstStyle/>
          <a:p>
            <a:pPr marL="3810" algn="ctr">
              <a:lnSpc>
                <a:spcPct val="100000"/>
              </a:lnSpc>
              <a:spcBef>
                <a:spcPts val="894"/>
              </a:spcBef>
            </a:pPr>
            <a:r>
              <a:rPr lang="en-US" spc="-10" dirty="0" err="1" smtClean="0">
                <a:latin typeface="Times New Roman" pitchFamily="18" charset="0"/>
                <a:cs typeface="Times New Roman" pitchFamily="18" charset="0"/>
              </a:rPr>
              <a:t>Metode</a:t>
            </a:r>
            <a:endParaRPr spc="-1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xfrm>
            <a:off x="11690350" y="6440830"/>
            <a:ext cx="21907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240"/>
              </a:lnSpc>
            </a:pPr>
            <a:fld id="{81D60167-4931-47E6-BA6A-407CBD079E47}" type="slidenum">
              <a:rPr spc="-25" dirty="0">
                <a:latin typeface="Times New Roman" pitchFamily="18" charset="0"/>
                <a:cs typeface="Times New Roman" pitchFamily="18" charset="0"/>
              </a:rPr>
              <a:t>6</a:t>
            </a:fld>
            <a:endParaRPr spc="-25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686800" y="1066800"/>
            <a:ext cx="28956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Desain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Penelitian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One group pretest posttest design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400050" y="4343400"/>
            <a:ext cx="2895600" cy="1295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Populasi</a:t>
            </a:r>
            <a:endParaRPr lang="en-US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Siswa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kelas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IV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SDN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Jedongcangkring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171450" y="1066800"/>
            <a:ext cx="3486150" cy="14477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Metode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penelitian</a:t>
            </a:r>
            <a:endParaRPr lang="en-US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Kuantitatif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eksperimen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1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Jenis</a:t>
            </a:r>
            <a:r>
              <a:rPr lang="en-US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:</a:t>
            </a:r>
          </a:p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Pre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eksperimen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8915400" y="4343400"/>
            <a:ext cx="2895600" cy="1752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Instrumen</a:t>
            </a:r>
            <a:r>
              <a:rPr lang="en-US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: </a:t>
            </a:r>
            <a:endParaRPr lang="en-US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Koesioner</a:t>
            </a:r>
            <a:endParaRPr lang="en-US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Teknik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pengumpulan</a:t>
            </a:r>
            <a:r>
              <a:rPr lang="en-US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data </a:t>
            </a:r>
          </a:p>
          <a:p>
            <a:pPr algn="ctr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Prettest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posttest</a:t>
            </a:r>
          </a:p>
          <a:p>
            <a:pPr algn="ctr"/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181600" y="3009900"/>
            <a:ext cx="24384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Metode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Penelitian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Elbow Connector 12"/>
          <p:cNvCxnSpPr/>
          <p:nvPr/>
        </p:nvCxnSpPr>
        <p:spPr>
          <a:xfrm>
            <a:off x="3048000" y="2438400"/>
            <a:ext cx="1981200" cy="800100"/>
          </a:xfrm>
          <a:prstGeom prst="bentConnector3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" name="Elbow Connector 14"/>
          <p:cNvCxnSpPr/>
          <p:nvPr/>
        </p:nvCxnSpPr>
        <p:spPr>
          <a:xfrm rot="10800000" flipV="1">
            <a:off x="3295650" y="3429000"/>
            <a:ext cx="1733550" cy="1219200"/>
          </a:xfrm>
          <a:prstGeom prst="bentConnector3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1" name="Elbow Connector 30"/>
          <p:cNvCxnSpPr/>
          <p:nvPr/>
        </p:nvCxnSpPr>
        <p:spPr>
          <a:xfrm flipV="1">
            <a:off x="7696200" y="2209800"/>
            <a:ext cx="1219200" cy="1143000"/>
          </a:xfrm>
          <a:prstGeom prst="bentConnector3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34" name="Elbow Connector 33"/>
          <p:cNvCxnSpPr/>
          <p:nvPr/>
        </p:nvCxnSpPr>
        <p:spPr>
          <a:xfrm rot="10800000">
            <a:off x="7696200" y="3886200"/>
            <a:ext cx="1143000" cy="1104900"/>
          </a:xfrm>
          <a:prstGeom prst="bentConnector3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295400"/>
            <a:ext cx="10940415" cy="461664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 err="1" smtClean="0"/>
              <a:t>Uji</a:t>
            </a:r>
            <a:r>
              <a:rPr lang="en-US" dirty="0" smtClean="0"/>
              <a:t> </a:t>
            </a:r>
            <a:r>
              <a:rPr lang="en-US" dirty="0" err="1" smtClean="0"/>
              <a:t>Validitas</a:t>
            </a:r>
            <a:endParaRPr lang="en-US" dirty="0" smtClean="0"/>
          </a:p>
          <a:p>
            <a:pPr algn="just"/>
            <a:r>
              <a:rPr lang="en-US" dirty="0" smtClean="0"/>
              <a:t>	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	</a:t>
            </a:r>
          </a:p>
          <a:p>
            <a:pPr algn="just"/>
            <a:r>
              <a:rPr lang="en-US" dirty="0"/>
              <a:t>	</a:t>
            </a:r>
            <a:r>
              <a:rPr lang="en-US" dirty="0" err="1" smtClean="0"/>
              <a:t>Uji</a:t>
            </a:r>
            <a:r>
              <a:rPr lang="en-US" dirty="0" smtClean="0"/>
              <a:t> </a:t>
            </a:r>
            <a:r>
              <a:rPr lang="en-US" dirty="0" err="1"/>
              <a:t>validitas</a:t>
            </a:r>
            <a:r>
              <a:rPr lang="en-US" dirty="0"/>
              <a:t> </a:t>
            </a:r>
            <a:r>
              <a:rPr lang="en-US" dirty="0" smtClean="0"/>
              <a:t>yang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mengukur</a:t>
            </a:r>
            <a:r>
              <a:rPr lang="en-US" dirty="0"/>
              <a:t> </a:t>
            </a:r>
            <a:r>
              <a:rPr lang="en-US" dirty="0" err="1"/>
              <a:t>kevalidan</a:t>
            </a:r>
            <a:r>
              <a:rPr lang="en-US" dirty="0"/>
              <a:t> instrument (</a:t>
            </a:r>
            <a:r>
              <a:rPr lang="en-US" dirty="0" err="1"/>
              <a:t>angket</a:t>
            </a:r>
            <a:r>
              <a:rPr lang="en-US" dirty="0"/>
              <a:t>) yang </a:t>
            </a:r>
            <a:r>
              <a:rPr lang="en-US" dirty="0" err="1"/>
              <a:t>digunakan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peneliti</a:t>
            </a:r>
            <a:r>
              <a:rPr lang="en-US" dirty="0"/>
              <a:t>. </a:t>
            </a:r>
            <a:r>
              <a:rPr lang="en-US" dirty="0" err="1"/>
              <a:t>Berdasarkan</a:t>
            </a:r>
            <a:r>
              <a:rPr lang="en-US" dirty="0"/>
              <a:t>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perhitungan</a:t>
            </a:r>
            <a:r>
              <a:rPr lang="en-US" dirty="0"/>
              <a:t> </a:t>
            </a:r>
            <a:r>
              <a:rPr lang="en-US" dirty="0" err="1"/>
              <a:t>tabel</a:t>
            </a:r>
            <a:r>
              <a:rPr lang="en-US" dirty="0"/>
              <a:t> </a:t>
            </a:r>
            <a:r>
              <a:rPr lang="en-US" dirty="0" err="1"/>
              <a:t>diatas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program SPSS,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uji</a:t>
            </a:r>
            <a:r>
              <a:rPr lang="en-US" dirty="0"/>
              <a:t> </a:t>
            </a:r>
            <a:r>
              <a:rPr lang="en-US" dirty="0" err="1"/>
              <a:t>coba</a:t>
            </a:r>
            <a:r>
              <a:rPr lang="en-US" dirty="0"/>
              <a:t> instrument </a:t>
            </a:r>
            <a:r>
              <a:rPr lang="en-US" dirty="0" err="1"/>
              <a:t>terhadap</a:t>
            </a:r>
            <a:r>
              <a:rPr lang="en-US" dirty="0"/>
              <a:t> 35 </a:t>
            </a:r>
            <a:r>
              <a:rPr lang="en-US" dirty="0" err="1"/>
              <a:t>siswa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10 </a:t>
            </a:r>
            <a:r>
              <a:rPr lang="en-US" dirty="0" err="1"/>
              <a:t>pernyataan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dikatakan</a:t>
            </a:r>
            <a:r>
              <a:rPr lang="en-US" dirty="0"/>
              <a:t> valid,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ketentuan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perhitungan</a:t>
            </a:r>
            <a:r>
              <a:rPr lang="en-US" dirty="0" smtClean="0"/>
              <a:t> </a:t>
            </a:r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pearson</a:t>
            </a:r>
            <a:r>
              <a:rPr lang="en-US" dirty="0"/>
              <a:t> correlation &gt;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nilai</a:t>
            </a:r>
            <a:r>
              <a:rPr lang="en-US" dirty="0"/>
              <a:t> r </a:t>
            </a:r>
            <a:r>
              <a:rPr lang="en-US" dirty="0" err="1"/>
              <a:t>tabel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tingkat</a:t>
            </a:r>
            <a:r>
              <a:rPr lang="en-US" dirty="0"/>
              <a:t> </a:t>
            </a:r>
            <a:r>
              <a:rPr lang="en-US" dirty="0" err="1"/>
              <a:t>signifikan</a:t>
            </a:r>
            <a:r>
              <a:rPr lang="en-US" dirty="0"/>
              <a:t> α = 0.05 </a:t>
            </a:r>
            <a:r>
              <a:rPr lang="en-US" dirty="0" err="1"/>
              <a:t>maka</a:t>
            </a:r>
            <a:r>
              <a:rPr lang="en-US" dirty="0"/>
              <a:t> </a:t>
            </a:r>
            <a:r>
              <a:rPr lang="en-US" dirty="0" err="1" smtClean="0"/>
              <a:t>didapat</a:t>
            </a:r>
            <a:r>
              <a:rPr lang="en-US" dirty="0" smtClean="0"/>
              <a:t> </a:t>
            </a:r>
            <a:r>
              <a:rPr lang="en-US" dirty="0"/>
              <a:t>r </a:t>
            </a:r>
            <a:r>
              <a:rPr lang="en-US" dirty="0" err="1"/>
              <a:t>tabel</a:t>
            </a:r>
            <a:r>
              <a:rPr lang="en-US" dirty="0"/>
              <a:t> = 0,338</a:t>
            </a:r>
            <a:r>
              <a:rPr lang="en-US" dirty="0" smtClean="0"/>
              <a:t>.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tabel</a:t>
            </a:r>
            <a:r>
              <a:rPr lang="en-US" dirty="0" smtClean="0"/>
              <a:t> </a:t>
            </a:r>
            <a:r>
              <a:rPr lang="en-US" dirty="0" err="1" smtClean="0"/>
              <a:t>diatas</a:t>
            </a:r>
            <a:r>
              <a:rPr lang="en-US" dirty="0" smtClean="0"/>
              <a:t> </a:t>
            </a:r>
            <a:r>
              <a:rPr lang="en-US" dirty="0" err="1" smtClean="0"/>
              <a:t>menunjukkan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person correlation &gt;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r </a:t>
            </a:r>
            <a:r>
              <a:rPr lang="en-US" dirty="0" err="1" smtClean="0"/>
              <a:t>tabel</a:t>
            </a:r>
            <a:r>
              <a:rPr lang="en-US" dirty="0" smtClean="0"/>
              <a:t>.</a:t>
            </a:r>
            <a:endParaRPr lang="en-US" dirty="0"/>
          </a:p>
          <a:p>
            <a:pPr marL="457200" indent="-457200">
              <a:buAutoNum type="arabicPeriod"/>
            </a:pPr>
            <a:endParaRPr lang="en-US" dirty="0"/>
          </a:p>
        </p:txBody>
      </p:sp>
      <p:sp>
        <p:nvSpPr>
          <p:cNvPr id="4" name="object 2"/>
          <p:cNvSpPr txBox="1">
            <a:spLocks noGrp="1"/>
          </p:cNvSpPr>
          <p:nvPr>
            <p:ph type="title"/>
          </p:nvPr>
        </p:nvSpPr>
        <p:spPr>
          <a:xfrm>
            <a:off x="166115" y="67056"/>
            <a:ext cx="11859768" cy="791882"/>
          </a:xfrm>
          <a:prstGeom prst="rect">
            <a:avLst/>
          </a:prstGeom>
          <a:solidFill>
            <a:srgbClr val="1B4685"/>
          </a:solidFill>
        </p:spPr>
        <p:txBody>
          <a:bodyPr vert="horz" wrap="square" lIns="0" tIns="113664" rIns="0" bIns="0" rtlCol="0">
            <a:spAutoFit/>
          </a:bodyPr>
          <a:lstStyle/>
          <a:p>
            <a:pPr marL="3810" algn="ctr">
              <a:lnSpc>
                <a:spcPct val="100000"/>
              </a:lnSpc>
              <a:spcBef>
                <a:spcPts val="894"/>
              </a:spcBef>
            </a:pPr>
            <a:r>
              <a:rPr lang="en-US" spc="-10" dirty="0" err="1" smtClean="0">
                <a:latin typeface="Times New Roman" pitchFamily="18" charset="0"/>
                <a:cs typeface="Times New Roman" pitchFamily="18" charset="0"/>
              </a:rPr>
              <a:t>Hasil</a:t>
            </a:r>
            <a:endParaRPr spc="-1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3424249"/>
              </p:ext>
            </p:extLst>
          </p:nvPr>
        </p:nvGraphicFramePr>
        <p:xfrm>
          <a:off x="2514600" y="2133601"/>
          <a:ext cx="7772400" cy="1981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180109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Pernyataan 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Nilai pearson correlation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Nilai r tabel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keterangan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0109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Pernyataan 1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0,639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0,338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Valid 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0109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Pernyataan 2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0,587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0,338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Valid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0109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Pernyataan 3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0,511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0,338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Valid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0109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Pernyataan 4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0,725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0,338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Valid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0109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Pernyataan 5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0,568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0,338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Valid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0109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Pernyataan 6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0,603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0,338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Valid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0109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Pernyataan 7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0,552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0,338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Valid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0109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Pernyataan 8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0,546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0,338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Valid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0109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Pernyataan 9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0,552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0,338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Valid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80109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Pernyataan 10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0,388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0,338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Valid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497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665" y="1651507"/>
            <a:ext cx="10940415" cy="3693319"/>
          </a:xfrm>
        </p:spPr>
        <p:txBody>
          <a:bodyPr/>
          <a:lstStyle/>
          <a:p>
            <a:r>
              <a:rPr lang="en-US" dirty="0" smtClean="0"/>
              <a:t>2. </a:t>
            </a:r>
            <a:r>
              <a:rPr lang="en-US" dirty="0" err="1" smtClean="0"/>
              <a:t>Uji</a:t>
            </a:r>
            <a:r>
              <a:rPr lang="en-US" dirty="0" smtClean="0"/>
              <a:t> </a:t>
            </a:r>
            <a:r>
              <a:rPr lang="en-US" dirty="0" err="1" smtClean="0"/>
              <a:t>Reliabilitas</a:t>
            </a:r>
            <a:r>
              <a:rPr lang="en-US" dirty="0" smtClean="0"/>
              <a:t> </a:t>
            </a:r>
          </a:p>
          <a:p>
            <a:pPr marL="457200" indent="-457200">
              <a:buAutoNum type="arabicPeriod"/>
            </a:pPr>
            <a:endParaRPr lang="en-US" dirty="0" smtClean="0"/>
          </a:p>
          <a:p>
            <a:pPr algn="just"/>
            <a:r>
              <a:rPr lang="en-US" dirty="0" smtClean="0"/>
              <a:t>	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	</a:t>
            </a:r>
            <a:r>
              <a:rPr lang="en-US" dirty="0" err="1" smtClean="0"/>
              <a:t>Uji</a:t>
            </a:r>
            <a:r>
              <a:rPr lang="en-US" dirty="0" smtClean="0"/>
              <a:t> </a:t>
            </a:r>
            <a:r>
              <a:rPr lang="en-US" dirty="0" err="1"/>
              <a:t>reliabilitas</a:t>
            </a:r>
            <a:r>
              <a:rPr lang="en-US" dirty="0"/>
              <a:t> </a:t>
            </a:r>
            <a:r>
              <a:rPr lang="en-US" dirty="0" smtClean="0"/>
              <a:t>yang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peneliti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mengetahui</a:t>
            </a:r>
            <a:r>
              <a:rPr lang="en-US" dirty="0"/>
              <a:t> </a:t>
            </a:r>
            <a:r>
              <a:rPr lang="en-US" dirty="0" err="1"/>
              <a:t>konsistensi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menghasilkan</a:t>
            </a:r>
            <a:r>
              <a:rPr lang="en-US" dirty="0"/>
              <a:t> data yang </a:t>
            </a:r>
            <a:r>
              <a:rPr lang="en-US" dirty="0" err="1"/>
              <a:t>sama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pengukuran</a:t>
            </a:r>
            <a:r>
              <a:rPr lang="en-US" dirty="0"/>
              <a:t> yang </a:t>
            </a:r>
            <a:r>
              <a:rPr lang="en-US" dirty="0" err="1"/>
              <a:t>berbeda</a:t>
            </a:r>
            <a:r>
              <a:rPr lang="en-US" dirty="0"/>
              <a:t>. </a:t>
            </a:r>
            <a:r>
              <a:rPr lang="en-US" dirty="0" err="1"/>
              <a:t>Hasil</a:t>
            </a:r>
            <a:r>
              <a:rPr lang="en-US" dirty="0"/>
              <a:t> </a:t>
            </a:r>
            <a:r>
              <a:rPr lang="en-US" dirty="0" err="1"/>
              <a:t>uji</a:t>
            </a:r>
            <a:r>
              <a:rPr lang="en-US" dirty="0"/>
              <a:t> </a:t>
            </a:r>
            <a:r>
              <a:rPr lang="en-US" dirty="0" err="1"/>
              <a:t>reliabilitas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tabel</a:t>
            </a:r>
            <a:r>
              <a:rPr lang="en-US" dirty="0"/>
              <a:t> </a:t>
            </a:r>
            <a:r>
              <a:rPr lang="en-US" dirty="0" err="1"/>
              <a:t>diatas</a:t>
            </a:r>
            <a:r>
              <a:rPr lang="en-US" dirty="0"/>
              <a:t> </a:t>
            </a:r>
            <a:r>
              <a:rPr lang="en-US" dirty="0" err="1" smtClean="0"/>
              <a:t>didapatkan</a:t>
            </a:r>
            <a:r>
              <a:rPr lang="en-US" dirty="0" smtClean="0"/>
              <a:t> </a:t>
            </a:r>
            <a:r>
              <a:rPr lang="en-US" dirty="0" err="1"/>
              <a:t>nilai</a:t>
            </a:r>
            <a:r>
              <a:rPr lang="en-US" dirty="0"/>
              <a:t> </a:t>
            </a:r>
            <a:r>
              <a:rPr lang="en-US" dirty="0" err="1"/>
              <a:t>Cronbach</a:t>
            </a:r>
            <a:r>
              <a:rPr lang="en-US" dirty="0"/>
              <a:t> Alpha </a:t>
            </a:r>
            <a:r>
              <a:rPr lang="en-US" dirty="0" err="1"/>
              <a:t>yaitu</a:t>
            </a:r>
            <a:r>
              <a:rPr lang="en-US" dirty="0"/>
              <a:t> 0,749.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demikian</a:t>
            </a:r>
            <a:r>
              <a:rPr lang="en-US" dirty="0"/>
              <a:t> </a:t>
            </a:r>
            <a:r>
              <a:rPr lang="en-US" dirty="0" err="1"/>
              <a:t>dapat</a:t>
            </a:r>
            <a:r>
              <a:rPr lang="en-US" dirty="0"/>
              <a:t> </a:t>
            </a:r>
            <a:r>
              <a:rPr lang="en-US" dirty="0" err="1"/>
              <a:t>dikatakan</a:t>
            </a:r>
            <a:r>
              <a:rPr lang="en-US" dirty="0"/>
              <a:t> </a:t>
            </a:r>
            <a:r>
              <a:rPr lang="en-US" dirty="0" err="1"/>
              <a:t>bahwa</a:t>
            </a:r>
            <a:r>
              <a:rPr lang="en-US" dirty="0"/>
              <a:t> </a:t>
            </a:r>
            <a:r>
              <a:rPr lang="en-US" dirty="0" err="1"/>
              <a:t>intrumen</a:t>
            </a:r>
            <a:r>
              <a:rPr lang="en-US" dirty="0"/>
              <a:t> </a:t>
            </a:r>
            <a:r>
              <a:rPr lang="en-US" dirty="0" err="1"/>
              <a:t>pada</a:t>
            </a:r>
            <a:r>
              <a:rPr lang="en-US" dirty="0"/>
              <a:t> </a:t>
            </a:r>
            <a:r>
              <a:rPr lang="en-US" dirty="0" err="1"/>
              <a:t>penilitian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reliabel</a:t>
            </a:r>
            <a:r>
              <a:rPr lang="en-US" dirty="0"/>
              <a:t>. </a:t>
            </a:r>
            <a:r>
              <a:rPr lang="en-US" dirty="0" err="1" smtClean="0"/>
              <a:t>Karena</a:t>
            </a:r>
            <a:r>
              <a:rPr lang="en-US" dirty="0" smtClean="0"/>
              <a:t> </a:t>
            </a:r>
            <a:r>
              <a:rPr lang="en-US" dirty="0" err="1" smtClean="0"/>
              <a:t>ketentuan</a:t>
            </a:r>
            <a:r>
              <a:rPr lang="en-US" dirty="0" smtClean="0"/>
              <a:t>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perhitungan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smtClean="0"/>
              <a:t> uji</a:t>
            </a:r>
            <a:r>
              <a:rPr lang="en-US" dirty="0" smtClean="0"/>
              <a:t> </a:t>
            </a:r>
            <a:r>
              <a:rPr lang="en-US" dirty="0" err="1" smtClean="0"/>
              <a:t>reliabilitas</a:t>
            </a:r>
            <a:r>
              <a:rPr lang="en-US" dirty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/>
              <a:t>Cronbach</a:t>
            </a:r>
            <a:r>
              <a:rPr lang="en-US" dirty="0" smtClean="0"/>
              <a:t> </a:t>
            </a:r>
            <a:r>
              <a:rPr lang="en-US" dirty="0" err="1"/>
              <a:t>Alpa</a:t>
            </a:r>
            <a:r>
              <a:rPr lang="en-US" dirty="0"/>
              <a:t> &gt; 0.6.</a:t>
            </a:r>
          </a:p>
          <a:p>
            <a:pPr algn="just"/>
            <a:endParaRPr lang="en-US" dirty="0"/>
          </a:p>
          <a:p>
            <a:pPr marL="457200" indent="-457200">
              <a:buAutoNum type="arabicPeriod"/>
            </a:pPr>
            <a:endParaRPr lang="en-US" dirty="0"/>
          </a:p>
        </p:txBody>
      </p:sp>
      <p:sp>
        <p:nvSpPr>
          <p:cNvPr id="4" name="object 2"/>
          <p:cNvSpPr txBox="1">
            <a:spLocks noGrp="1"/>
          </p:cNvSpPr>
          <p:nvPr>
            <p:ph type="title"/>
          </p:nvPr>
        </p:nvSpPr>
        <p:spPr>
          <a:xfrm>
            <a:off x="166115" y="67056"/>
            <a:ext cx="11859768" cy="791882"/>
          </a:xfrm>
          <a:prstGeom prst="rect">
            <a:avLst/>
          </a:prstGeom>
          <a:solidFill>
            <a:srgbClr val="1B4685"/>
          </a:solidFill>
        </p:spPr>
        <p:txBody>
          <a:bodyPr vert="horz" wrap="square" lIns="0" tIns="113664" rIns="0" bIns="0" rtlCol="0">
            <a:spAutoFit/>
          </a:bodyPr>
          <a:lstStyle/>
          <a:p>
            <a:pPr marL="3810" algn="ctr">
              <a:lnSpc>
                <a:spcPct val="100000"/>
              </a:lnSpc>
              <a:spcBef>
                <a:spcPts val="894"/>
              </a:spcBef>
            </a:pPr>
            <a:r>
              <a:rPr lang="en-US" spc="-10" dirty="0" err="1" smtClean="0">
                <a:latin typeface="Times New Roman" pitchFamily="18" charset="0"/>
                <a:cs typeface="Times New Roman" pitchFamily="18" charset="0"/>
              </a:rPr>
              <a:t>Hasil</a:t>
            </a:r>
            <a:endParaRPr spc="-1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5416789"/>
              </p:ext>
            </p:extLst>
          </p:nvPr>
        </p:nvGraphicFramePr>
        <p:xfrm>
          <a:off x="4912836" y="2408236"/>
          <a:ext cx="3545364" cy="7921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2538"/>
                <a:gridCol w="1892826"/>
              </a:tblGrid>
              <a:tr h="528109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Cronbach’s alpha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N of Items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4054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749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10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5467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2665" y="1651507"/>
            <a:ext cx="10940415" cy="923330"/>
          </a:xfrm>
        </p:spPr>
        <p:txBody>
          <a:bodyPr/>
          <a:lstStyle/>
          <a:p>
            <a:r>
              <a:rPr lang="en-US" dirty="0" smtClean="0"/>
              <a:t>3. </a:t>
            </a:r>
            <a:r>
              <a:rPr lang="en-US" dirty="0" err="1" smtClean="0"/>
              <a:t>Uji</a:t>
            </a:r>
            <a:r>
              <a:rPr lang="en-US" dirty="0" smtClean="0"/>
              <a:t> </a:t>
            </a:r>
            <a:r>
              <a:rPr lang="en-US" dirty="0" err="1" smtClean="0"/>
              <a:t>Normalitas</a:t>
            </a:r>
            <a:r>
              <a:rPr lang="en-US" dirty="0" smtClean="0"/>
              <a:t> (Shapiro </a:t>
            </a:r>
            <a:r>
              <a:rPr lang="en-US" dirty="0" err="1" smtClean="0"/>
              <a:t>Wilk</a:t>
            </a:r>
            <a:r>
              <a:rPr lang="en-US" dirty="0" smtClean="0"/>
              <a:t>) </a:t>
            </a:r>
          </a:p>
          <a:p>
            <a:pPr algn="just"/>
            <a:endParaRPr lang="en-US" dirty="0" smtClean="0"/>
          </a:p>
          <a:p>
            <a:pPr marL="457200" indent="-457200">
              <a:buAutoNum type="arabicPeriod"/>
            </a:pPr>
            <a:endParaRPr lang="en-US" dirty="0"/>
          </a:p>
        </p:txBody>
      </p:sp>
      <p:sp>
        <p:nvSpPr>
          <p:cNvPr id="4" name="object 2"/>
          <p:cNvSpPr txBox="1">
            <a:spLocks noGrp="1"/>
          </p:cNvSpPr>
          <p:nvPr>
            <p:ph type="title"/>
          </p:nvPr>
        </p:nvSpPr>
        <p:spPr>
          <a:xfrm>
            <a:off x="166115" y="67056"/>
            <a:ext cx="11859768" cy="791882"/>
          </a:xfrm>
          <a:prstGeom prst="rect">
            <a:avLst/>
          </a:prstGeom>
          <a:solidFill>
            <a:srgbClr val="1B4685"/>
          </a:solidFill>
        </p:spPr>
        <p:txBody>
          <a:bodyPr vert="horz" wrap="square" lIns="0" tIns="113664" rIns="0" bIns="0" rtlCol="0">
            <a:spAutoFit/>
          </a:bodyPr>
          <a:lstStyle/>
          <a:p>
            <a:pPr marL="3810" algn="ctr">
              <a:lnSpc>
                <a:spcPct val="100000"/>
              </a:lnSpc>
              <a:spcBef>
                <a:spcPts val="894"/>
              </a:spcBef>
            </a:pPr>
            <a:r>
              <a:rPr lang="en-US" spc="-10" dirty="0" err="1" smtClean="0">
                <a:latin typeface="Times New Roman" pitchFamily="18" charset="0"/>
                <a:cs typeface="Times New Roman" pitchFamily="18" charset="0"/>
              </a:rPr>
              <a:t>Hasil</a:t>
            </a:r>
            <a:endParaRPr spc="-1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29400" y="1981200"/>
            <a:ext cx="5181600" cy="2286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. 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Berdasarkan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hasil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disamping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kerena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jumlah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sampel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pada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penelitian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ini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&lt;100, </a:t>
            </a:r>
            <a:r>
              <a:rPr lang="en-US" sz="1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maka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uji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normalitas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digunakan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adalah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Shapiro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Wilk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dimana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nilai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signifikan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yang normal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adalah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&gt; 0.05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dengan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tabel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0,169.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Hasil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uji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normalitas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disamping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menunjukkan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bahwa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nilai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signifikasi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untuk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pretest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minat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belajar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adalah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0,057&gt;0.05,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nilai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posttest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minat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belajar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siswa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yaitu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0.364&gt;0,05.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Oleh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karena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itu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diambil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kesimpulan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data </a:t>
            </a:r>
            <a:r>
              <a:rPr lang="en-US" sz="16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tersebut</a:t>
            </a:r>
            <a:r>
              <a:rPr lang="en-US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6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berdistribusi</a:t>
            </a:r>
            <a:r>
              <a:rPr lang="en-US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normal</a:t>
            </a:r>
            <a:r>
              <a:rPr lang="en-US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3191396"/>
              </p:ext>
            </p:extLst>
          </p:nvPr>
        </p:nvGraphicFramePr>
        <p:xfrm>
          <a:off x="990600" y="2209800"/>
          <a:ext cx="5410200" cy="25146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4542"/>
                <a:gridCol w="1434466"/>
                <a:gridCol w="1319970"/>
                <a:gridCol w="1451222"/>
              </a:tblGrid>
              <a:tr h="359229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Statistic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df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Sig. 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77686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Konfensional (pretest)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0.940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0.057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77686"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Audio Visual (posttest)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0.967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35</a:t>
                      </a:r>
                      <a:endParaRPr lang="en-US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182880" algn="ctr"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0.364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254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760</TotalTime>
  <Words>563</Words>
  <Application>Microsoft Office PowerPoint</Application>
  <PresentationFormat>Custom</PresentationFormat>
  <Paragraphs>164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Pendahuluan</vt:lpstr>
      <vt:lpstr>Pertanyaan Penelitian (Rumusan Masalah)</vt:lpstr>
      <vt:lpstr>Tujuan Penelitian</vt:lpstr>
      <vt:lpstr>Manfaat Penelitian</vt:lpstr>
      <vt:lpstr>Metode</vt:lpstr>
      <vt:lpstr>Hasil</vt:lpstr>
      <vt:lpstr>Hasil</vt:lpstr>
      <vt:lpstr>Hasil</vt:lpstr>
      <vt:lpstr>Hasil</vt:lpstr>
      <vt:lpstr>Hasil</vt:lpstr>
      <vt:lpstr>Pembahasan </vt:lpstr>
      <vt:lpstr>Kesimpulan 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Pengaruh Discovery Learning berbantuan Media Benda Konkret terhadap Pemahaman Konsep IPA Peserta Didik Kelas V</dc:title>
  <dc:creator>Umsida</dc:creator>
  <cp:lastModifiedBy>Alayka</cp:lastModifiedBy>
  <cp:revision>46</cp:revision>
  <dcterms:created xsi:type="dcterms:W3CDTF">2025-05-19T05:15:37Z</dcterms:created>
  <dcterms:modified xsi:type="dcterms:W3CDTF">2025-08-27T03:56:58Z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2023-07-14T00:00:00Z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2025-05-19T00:00:00Z</vt:filetime>
  </property>
  <property fmtid="{D5CDD505-2E9C-101B-9397-08002B2CF9AE}" pid="5" name="Producer">
    <vt:lpwstr>Microsoft® PowerPoint® 2019</vt:lpwstr>
  </property>
</Properties>
</file>